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59" r:id="rId7"/>
    <p:sldId id="263" r:id="rId8"/>
    <p:sldId id="264" r:id="rId9"/>
  </p:sldIdLst>
  <p:sldSz cx="18288000" cy="10287000"/>
  <p:notesSz cx="6858000" cy="9144000"/>
  <p:embeddedFontLst>
    <p:embeddedFont>
      <p:font typeface="Cambria Math" panose="02040503050406030204" pitchFamily="18" charset="0"/>
      <p:regular r:id="rId10"/>
    </p:embeddedFont>
    <p:embeddedFont>
      <p:font typeface="Lora" panose="020B0604020202020204" charset="-52"/>
      <p:regular r:id="rId11"/>
    </p:embeddedFont>
    <p:embeddedFont>
      <p:font typeface="Lora Bold" panose="020B0604020202020204" charset="-52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5501" autoAdjust="0"/>
  </p:normalViewPr>
  <p:slideViewPr>
    <p:cSldViewPr>
      <p:cViewPr varScale="1">
        <p:scale>
          <a:sx n="77" d="100"/>
          <a:sy n="77" d="100"/>
        </p:scale>
        <p:origin x="4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ogin.consultant.ru/link/?req=doc&amp;base=LAW&amp;n=437784&amp;dst=100015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197871" y="3474319"/>
            <a:ext cx="3086100" cy="2171499"/>
            <a:chOff x="0" y="0"/>
            <a:chExt cx="812800" cy="5719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571917"/>
            </a:xfrm>
            <a:custGeom>
              <a:avLst/>
              <a:gdLst/>
              <a:ahLst/>
              <a:cxnLst/>
              <a:rect l="l" t="t" r="r" b="b"/>
              <a:pathLst>
                <a:path w="812800" h="571917">
                  <a:moveTo>
                    <a:pt x="609600" y="0"/>
                  </a:moveTo>
                  <a:cubicBezTo>
                    <a:pt x="721824" y="0"/>
                    <a:pt x="812800" y="128028"/>
                    <a:pt x="812800" y="285959"/>
                  </a:cubicBezTo>
                  <a:cubicBezTo>
                    <a:pt x="812800" y="443889"/>
                    <a:pt x="721824" y="571917"/>
                    <a:pt x="609600" y="571917"/>
                  </a:cubicBezTo>
                  <a:lnTo>
                    <a:pt x="203200" y="571917"/>
                  </a:lnTo>
                  <a:cubicBezTo>
                    <a:pt x="90976" y="571917"/>
                    <a:pt x="0" y="443889"/>
                    <a:pt x="0" y="285959"/>
                  </a:cubicBezTo>
                  <a:cubicBezTo>
                    <a:pt x="0" y="12802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619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399771" y="3474319"/>
            <a:ext cx="3086100" cy="2171499"/>
            <a:chOff x="0" y="0"/>
            <a:chExt cx="812800" cy="5719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571917"/>
            </a:xfrm>
            <a:custGeom>
              <a:avLst/>
              <a:gdLst/>
              <a:ahLst/>
              <a:cxnLst/>
              <a:rect l="l" t="t" r="r" b="b"/>
              <a:pathLst>
                <a:path w="812800" h="571917">
                  <a:moveTo>
                    <a:pt x="609600" y="0"/>
                  </a:moveTo>
                  <a:cubicBezTo>
                    <a:pt x="721824" y="0"/>
                    <a:pt x="812800" y="128028"/>
                    <a:pt x="812800" y="285959"/>
                  </a:cubicBezTo>
                  <a:cubicBezTo>
                    <a:pt x="812800" y="443889"/>
                    <a:pt x="721824" y="571917"/>
                    <a:pt x="609600" y="571917"/>
                  </a:cubicBezTo>
                  <a:lnTo>
                    <a:pt x="203200" y="571917"/>
                  </a:lnTo>
                  <a:cubicBezTo>
                    <a:pt x="90976" y="571917"/>
                    <a:pt x="0" y="443889"/>
                    <a:pt x="0" y="285959"/>
                  </a:cubicBezTo>
                  <a:cubicBezTo>
                    <a:pt x="0" y="12802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619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848600" y="952500"/>
            <a:ext cx="2051304" cy="2136775"/>
          </a:xfrm>
          <a:custGeom>
            <a:avLst/>
            <a:gdLst/>
            <a:ahLst/>
            <a:cxnLst/>
            <a:rect l="l" t="t" r="r" b="b"/>
            <a:pathLst>
              <a:path w="3950208" h="4114800">
                <a:moveTo>
                  <a:pt x="0" y="0"/>
                </a:moveTo>
                <a:lnTo>
                  <a:pt x="3950208" y="0"/>
                </a:lnTo>
                <a:lnTo>
                  <a:pt x="39502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3186418" y="8352864"/>
            <a:ext cx="11915163" cy="1720810"/>
            <a:chOff x="0" y="0"/>
            <a:chExt cx="812800" cy="11738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117386"/>
            </a:xfrm>
            <a:custGeom>
              <a:avLst/>
              <a:gdLst/>
              <a:ahLst/>
              <a:cxnLst/>
              <a:rect l="l" t="t" r="r" b="b"/>
              <a:pathLst>
                <a:path w="812800" h="117386">
                  <a:moveTo>
                    <a:pt x="58693" y="0"/>
                  </a:moveTo>
                  <a:lnTo>
                    <a:pt x="754107" y="0"/>
                  </a:lnTo>
                  <a:cubicBezTo>
                    <a:pt x="786522" y="0"/>
                    <a:pt x="812800" y="26278"/>
                    <a:pt x="812800" y="58693"/>
                  </a:cubicBezTo>
                  <a:lnTo>
                    <a:pt x="812800" y="58693"/>
                  </a:lnTo>
                  <a:cubicBezTo>
                    <a:pt x="812800" y="74259"/>
                    <a:pt x="806616" y="89188"/>
                    <a:pt x="795609" y="100195"/>
                  </a:cubicBezTo>
                  <a:cubicBezTo>
                    <a:pt x="784602" y="111202"/>
                    <a:pt x="769673" y="117386"/>
                    <a:pt x="754107" y="117386"/>
                  </a:cubicBezTo>
                  <a:lnTo>
                    <a:pt x="58693" y="117386"/>
                  </a:lnTo>
                  <a:cubicBezTo>
                    <a:pt x="26278" y="117386"/>
                    <a:pt x="0" y="91108"/>
                    <a:pt x="0" y="58693"/>
                  </a:cubicBezTo>
                  <a:lnTo>
                    <a:pt x="0" y="58693"/>
                  </a:lnTo>
                  <a:cubicBezTo>
                    <a:pt x="0" y="26278"/>
                    <a:pt x="26278" y="0"/>
                    <a:pt x="58693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12800" cy="1650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30788" y="5470393"/>
            <a:ext cx="16230600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b="1" dirty="0" smtClean="0">
                <a:solidFill>
                  <a:srgbClr val="004AAD"/>
                </a:solidFill>
                <a:latin typeface="Lora Bold"/>
                <a:ea typeface="Lora Bold"/>
                <a:cs typeface="Lora Bold"/>
                <a:sym typeface="Lora Bold"/>
              </a:rPr>
              <a:t>«</a:t>
            </a:r>
            <a:r>
              <a:rPr lang="ru-RU" sz="4499" b="1" dirty="0">
                <a:solidFill>
                  <a:srgbClr val="004AAD"/>
                </a:solidFill>
                <a:latin typeface="Lora Bold"/>
                <a:ea typeface="Lora Bold"/>
                <a:cs typeface="Lora Bold"/>
                <a:sym typeface="Lora Bold"/>
              </a:rPr>
              <a:t>Практические аспекты исчисления имущественных налогов по юридическим лицам в </a:t>
            </a:r>
            <a:r>
              <a:rPr lang="ru-RU" sz="4499" b="1" dirty="0" smtClean="0">
                <a:solidFill>
                  <a:srgbClr val="004AAD"/>
                </a:solidFill>
                <a:latin typeface="Lora Bold"/>
                <a:ea typeface="Lora Bold"/>
                <a:cs typeface="Lora Bold"/>
                <a:sym typeface="Lora Bold"/>
              </a:rPr>
              <a:t>2025 </a:t>
            </a:r>
            <a:r>
              <a:rPr lang="ru-RU" sz="4499" b="1" dirty="0">
                <a:solidFill>
                  <a:srgbClr val="004AAD"/>
                </a:solidFill>
                <a:latin typeface="Lora Bold"/>
                <a:ea typeface="Lora Bold"/>
                <a:cs typeface="Lora Bold"/>
                <a:sym typeface="Lora Bold"/>
              </a:rPr>
              <a:t>году</a:t>
            </a:r>
            <a:r>
              <a:rPr lang="en-US" sz="4499" b="1" dirty="0" smtClean="0">
                <a:solidFill>
                  <a:srgbClr val="004AAD"/>
                </a:solidFill>
                <a:latin typeface="Lora Bold"/>
                <a:ea typeface="Lora Bold"/>
                <a:cs typeface="Lora Bold"/>
                <a:sym typeface="Lora Bold"/>
              </a:rPr>
              <a:t>»</a:t>
            </a:r>
            <a:endParaRPr lang="en-US" sz="4499" b="1" dirty="0">
              <a:solidFill>
                <a:srgbClr val="004AAD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418193" y="8394754"/>
            <a:ext cx="11451613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 err="1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Докладчик</a:t>
            </a:r>
            <a:r>
              <a:rPr lang="en-US" sz="2300" dirty="0" smtClean="0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:</a:t>
            </a:r>
            <a:r>
              <a:rPr lang="ru-RU" sz="2300" dirty="0" smtClean="0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 Хабаров А.А</a:t>
            </a:r>
            <a:r>
              <a:rPr lang="en-US" sz="2300" dirty="0" smtClean="0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., </a:t>
            </a:r>
            <a:endParaRPr lang="en-US" sz="2300" dirty="0">
              <a:solidFill>
                <a:srgbClr val="303642"/>
              </a:solidFill>
              <a:latin typeface="Lora"/>
              <a:ea typeface="Lora"/>
              <a:cs typeface="Lora"/>
              <a:sym typeface="Lora"/>
            </a:endParaRPr>
          </a:p>
          <a:p>
            <a:pPr algn="ctr">
              <a:lnSpc>
                <a:spcPts val="3220"/>
              </a:lnSpc>
            </a:pPr>
            <a:r>
              <a:rPr lang="ru-RU" sz="2300" dirty="0" smtClean="0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Заместитель </a:t>
            </a:r>
            <a:r>
              <a:rPr lang="en-US" sz="2300" dirty="0" err="1" smtClean="0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начальник</a:t>
            </a:r>
            <a:r>
              <a:rPr lang="ru-RU" sz="2300" dirty="0" smtClean="0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а</a:t>
            </a:r>
            <a:r>
              <a:rPr lang="en-US" sz="2300" dirty="0" smtClean="0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300" dirty="0" err="1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отдела</a:t>
            </a:r>
            <a:r>
              <a:rPr lang="en-US" sz="2300" dirty="0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300" dirty="0" err="1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камерального</a:t>
            </a:r>
            <a:r>
              <a:rPr lang="en-US" sz="2300" dirty="0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300" dirty="0" err="1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контроля</a:t>
            </a:r>
            <a:r>
              <a:rPr lang="en-US" sz="2300" dirty="0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 lang="ru-RU" sz="2300" dirty="0" smtClean="0">
              <a:solidFill>
                <a:srgbClr val="303642"/>
              </a:solidFill>
              <a:latin typeface="Lora"/>
              <a:ea typeface="Lora"/>
              <a:cs typeface="Lora"/>
              <a:sym typeface="Lora"/>
            </a:endParaRPr>
          </a:p>
          <a:p>
            <a:pPr algn="ctr">
              <a:lnSpc>
                <a:spcPts val="3220"/>
              </a:lnSpc>
            </a:pPr>
            <a:r>
              <a:rPr lang="en-US" sz="2300" dirty="0" smtClean="0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в </a:t>
            </a:r>
            <a:r>
              <a:rPr lang="en-US" sz="2300" dirty="0" err="1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сфере</a:t>
            </a:r>
            <a:r>
              <a:rPr lang="en-US" sz="2300" dirty="0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300" dirty="0" err="1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налогообложения</a:t>
            </a:r>
            <a:r>
              <a:rPr lang="en-US" sz="2300" dirty="0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300" dirty="0" err="1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имущества</a:t>
            </a:r>
            <a:endParaRPr lang="en-US" sz="2300" dirty="0">
              <a:solidFill>
                <a:srgbClr val="303642"/>
              </a:solidFill>
              <a:latin typeface="Lora"/>
              <a:ea typeface="Lora"/>
              <a:cs typeface="Lora"/>
              <a:sym typeface="Lora"/>
            </a:endParaRPr>
          </a:p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 dirty="0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2025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956731" y="4591689"/>
            <a:ext cx="12378713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b="1" dirty="0">
                <a:solidFill>
                  <a:srgbClr val="004AAD"/>
                </a:solidFill>
                <a:latin typeface="Lora Bold"/>
                <a:ea typeface="Lora Bold"/>
                <a:cs typeface="Lora Bold"/>
                <a:sym typeface="Lora Bold"/>
              </a:rPr>
              <a:t>УПРАВЛЕНИЕ ФЕДЕРАЛЬНОЙ НАЛОГОВОЙ СЛУЖБЫ ПО Г. СЕВАСТОПОЛЮ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292838" y="1910171"/>
            <a:ext cx="1601933" cy="6466659"/>
            <a:chOff x="0" y="0"/>
            <a:chExt cx="421908" cy="17031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908" cy="1703153"/>
            </a:xfrm>
            <a:custGeom>
              <a:avLst/>
              <a:gdLst/>
              <a:ahLst/>
              <a:cxnLst/>
              <a:rect l="l" t="t" r="r" b="b"/>
              <a:pathLst>
                <a:path w="421908" h="1703153">
                  <a:moveTo>
                    <a:pt x="210954" y="0"/>
                  </a:moveTo>
                  <a:lnTo>
                    <a:pt x="210954" y="0"/>
                  </a:lnTo>
                  <a:cubicBezTo>
                    <a:pt x="266903" y="0"/>
                    <a:pt x="320560" y="22225"/>
                    <a:pt x="360121" y="61787"/>
                  </a:cubicBezTo>
                  <a:cubicBezTo>
                    <a:pt x="399683" y="101349"/>
                    <a:pt x="421908" y="155006"/>
                    <a:pt x="421908" y="210954"/>
                  </a:cubicBezTo>
                  <a:lnTo>
                    <a:pt x="421908" y="1492199"/>
                  </a:lnTo>
                  <a:cubicBezTo>
                    <a:pt x="421908" y="1548147"/>
                    <a:pt x="399683" y="1601804"/>
                    <a:pt x="360121" y="1641366"/>
                  </a:cubicBezTo>
                  <a:cubicBezTo>
                    <a:pt x="320560" y="1680928"/>
                    <a:pt x="266903" y="1703153"/>
                    <a:pt x="210954" y="1703153"/>
                  </a:cubicBezTo>
                  <a:lnTo>
                    <a:pt x="210954" y="1703153"/>
                  </a:lnTo>
                  <a:cubicBezTo>
                    <a:pt x="155006" y="1703153"/>
                    <a:pt x="101349" y="1680928"/>
                    <a:pt x="61787" y="1641366"/>
                  </a:cubicBezTo>
                  <a:cubicBezTo>
                    <a:pt x="22225" y="1601804"/>
                    <a:pt x="0" y="1548147"/>
                    <a:pt x="0" y="1492199"/>
                  </a:cubicBezTo>
                  <a:lnTo>
                    <a:pt x="0" y="210954"/>
                  </a:lnTo>
                  <a:cubicBezTo>
                    <a:pt x="0" y="155006"/>
                    <a:pt x="22225" y="101349"/>
                    <a:pt x="61787" y="61787"/>
                  </a:cubicBezTo>
                  <a:cubicBezTo>
                    <a:pt x="101349" y="22225"/>
                    <a:pt x="155006" y="0"/>
                    <a:pt x="210954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21908" cy="1750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96113" y="74145"/>
            <a:ext cx="15495773" cy="1732077"/>
            <a:chOff x="0" y="0"/>
            <a:chExt cx="4081191" cy="4561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81191" cy="456185"/>
            </a:xfrm>
            <a:custGeom>
              <a:avLst/>
              <a:gdLst/>
              <a:ahLst/>
              <a:cxnLst/>
              <a:rect l="l" t="t" r="r" b="b"/>
              <a:pathLst>
                <a:path w="4081191" h="456185">
                  <a:moveTo>
                    <a:pt x="25480" y="0"/>
                  </a:moveTo>
                  <a:lnTo>
                    <a:pt x="4055711" y="0"/>
                  </a:lnTo>
                  <a:cubicBezTo>
                    <a:pt x="4062469" y="0"/>
                    <a:pt x="4068950" y="2685"/>
                    <a:pt x="4073728" y="7463"/>
                  </a:cubicBezTo>
                  <a:cubicBezTo>
                    <a:pt x="4078507" y="12242"/>
                    <a:pt x="4081191" y="18723"/>
                    <a:pt x="4081191" y="25480"/>
                  </a:cubicBezTo>
                  <a:lnTo>
                    <a:pt x="4081191" y="430704"/>
                  </a:lnTo>
                  <a:cubicBezTo>
                    <a:pt x="4081191" y="437462"/>
                    <a:pt x="4078507" y="443943"/>
                    <a:pt x="4073728" y="448722"/>
                  </a:cubicBezTo>
                  <a:cubicBezTo>
                    <a:pt x="4068950" y="453500"/>
                    <a:pt x="4062469" y="456185"/>
                    <a:pt x="4055711" y="456185"/>
                  </a:cubicBezTo>
                  <a:lnTo>
                    <a:pt x="25480" y="456185"/>
                  </a:lnTo>
                  <a:cubicBezTo>
                    <a:pt x="18723" y="456185"/>
                    <a:pt x="12242" y="453500"/>
                    <a:pt x="7463" y="448722"/>
                  </a:cubicBezTo>
                  <a:cubicBezTo>
                    <a:pt x="2685" y="443943"/>
                    <a:pt x="0" y="437462"/>
                    <a:pt x="0" y="430704"/>
                  </a:cubicBezTo>
                  <a:lnTo>
                    <a:pt x="0" y="25480"/>
                  </a:lnTo>
                  <a:cubicBezTo>
                    <a:pt x="0" y="18723"/>
                    <a:pt x="2685" y="12242"/>
                    <a:pt x="7463" y="7463"/>
                  </a:cubicBezTo>
                  <a:cubicBezTo>
                    <a:pt x="12242" y="2685"/>
                    <a:pt x="18723" y="0"/>
                    <a:pt x="25480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081191" cy="50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0"/>
            <a:ext cx="854561" cy="1028700"/>
            <a:chOff x="0" y="0"/>
            <a:chExt cx="225070" cy="2709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5070" cy="270933"/>
            </a:xfrm>
            <a:custGeom>
              <a:avLst/>
              <a:gdLst/>
              <a:ahLst/>
              <a:cxnLst/>
              <a:rect l="l" t="t" r="r" b="b"/>
              <a:pathLst>
                <a:path w="225070" h="270933">
                  <a:moveTo>
                    <a:pt x="0" y="0"/>
                  </a:moveTo>
                  <a:lnTo>
                    <a:pt x="225070" y="0"/>
                  </a:lnTo>
                  <a:lnTo>
                    <a:pt x="225070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FFA0A0">
                    <a:alpha val="100000"/>
                  </a:srgbClr>
                </a:gs>
                <a:gs pos="100000">
                  <a:srgbClr val="EF000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25070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27281" y="2499967"/>
            <a:ext cx="5579719" cy="2575189"/>
            <a:chOff x="0" y="0"/>
            <a:chExt cx="1469556" cy="67823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69556" cy="678239"/>
            </a:xfrm>
            <a:custGeom>
              <a:avLst/>
              <a:gdLst/>
              <a:ahLst/>
              <a:cxnLst/>
              <a:rect l="l" t="t" r="r" b="b"/>
              <a:pathLst>
                <a:path w="1469556" h="678239">
                  <a:moveTo>
                    <a:pt x="70763" y="0"/>
                  </a:moveTo>
                  <a:lnTo>
                    <a:pt x="1398793" y="0"/>
                  </a:lnTo>
                  <a:cubicBezTo>
                    <a:pt x="1437874" y="0"/>
                    <a:pt x="1469556" y="31682"/>
                    <a:pt x="1469556" y="70763"/>
                  </a:cubicBezTo>
                  <a:lnTo>
                    <a:pt x="1469556" y="607476"/>
                  </a:lnTo>
                  <a:cubicBezTo>
                    <a:pt x="1469556" y="626243"/>
                    <a:pt x="1462100" y="644242"/>
                    <a:pt x="1448830" y="657513"/>
                  </a:cubicBezTo>
                  <a:cubicBezTo>
                    <a:pt x="1435559" y="670784"/>
                    <a:pt x="1417560" y="678239"/>
                    <a:pt x="1398793" y="678239"/>
                  </a:cubicBezTo>
                  <a:lnTo>
                    <a:pt x="70763" y="678239"/>
                  </a:lnTo>
                  <a:cubicBezTo>
                    <a:pt x="51996" y="678239"/>
                    <a:pt x="33997" y="670784"/>
                    <a:pt x="20726" y="657513"/>
                  </a:cubicBezTo>
                  <a:cubicBezTo>
                    <a:pt x="7455" y="644242"/>
                    <a:pt x="0" y="626243"/>
                    <a:pt x="0" y="607476"/>
                  </a:cubicBezTo>
                  <a:lnTo>
                    <a:pt x="0" y="70763"/>
                  </a:lnTo>
                  <a:cubicBezTo>
                    <a:pt x="0" y="51996"/>
                    <a:pt x="7455" y="33997"/>
                    <a:pt x="20726" y="20726"/>
                  </a:cubicBezTo>
                  <a:cubicBezTo>
                    <a:pt x="33997" y="7455"/>
                    <a:pt x="51996" y="0"/>
                    <a:pt x="70763" y="0"/>
                  </a:cubicBez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469556" cy="725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396113" y="101056"/>
            <a:ext cx="15490916" cy="1560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2"/>
              </a:lnSpc>
            </a:pPr>
            <a:r>
              <a:rPr lang="en-US" sz="4551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Декларационная</a:t>
            </a:r>
            <a:r>
              <a:rPr lang="en-US" sz="4551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551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кампания</a:t>
            </a:r>
            <a:r>
              <a:rPr lang="en-US" sz="4551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551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по</a:t>
            </a:r>
            <a:r>
              <a:rPr lang="en-US" sz="4551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551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налогу</a:t>
            </a:r>
            <a:r>
              <a:rPr lang="en-US" sz="4551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551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на</a:t>
            </a:r>
            <a:r>
              <a:rPr lang="en-US" sz="4551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551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имущество</a:t>
            </a:r>
            <a:r>
              <a:rPr lang="en-US" sz="4551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551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организаций</a:t>
            </a:r>
            <a:r>
              <a:rPr lang="en-US" sz="4551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551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за</a:t>
            </a:r>
            <a:r>
              <a:rPr lang="en-US" sz="4551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2024 </a:t>
            </a:r>
            <a:r>
              <a:rPr lang="en-US" sz="4551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год</a:t>
            </a:r>
            <a:endParaRPr lang="en-US" sz="4551" b="1" dirty="0">
              <a:solidFill>
                <a:srgbClr val="FFFFFF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8741" y="-103187"/>
            <a:ext cx="697079" cy="1166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ru-RU" sz="6500" dirty="0" smtClean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2</a:t>
            </a:r>
            <a:endParaRPr lang="en-US" sz="6500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52182" y="2692186"/>
            <a:ext cx="5329917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Корректность</a:t>
            </a:r>
            <a:r>
              <a:rPr lang="en-US" sz="3000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ставок</a:t>
            </a:r>
            <a:r>
              <a:rPr lang="en-US" sz="3000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:</a:t>
            </a:r>
          </a:p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2023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год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– 1,5%</a:t>
            </a:r>
          </a:p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2024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год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– 1,8%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2025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год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– 2,2%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2792795" y="1910171"/>
            <a:ext cx="848691" cy="848691"/>
            <a:chOff x="0" y="0"/>
            <a:chExt cx="1131588" cy="1131588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131588" cy="1131588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268101" y="100321"/>
              <a:ext cx="595385" cy="920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63"/>
                </a:lnSpc>
              </a:pPr>
              <a:r>
                <a:rPr lang="en-US" sz="4187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1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096000" y="2499967"/>
            <a:ext cx="6400800" cy="2575189"/>
            <a:chOff x="0" y="0"/>
            <a:chExt cx="1537523" cy="67823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537523" cy="678239"/>
            </a:xfrm>
            <a:custGeom>
              <a:avLst/>
              <a:gdLst/>
              <a:ahLst/>
              <a:cxnLst/>
              <a:rect l="l" t="t" r="r" b="b"/>
              <a:pathLst>
                <a:path w="1537523" h="678239">
                  <a:moveTo>
                    <a:pt x="67635" y="0"/>
                  </a:moveTo>
                  <a:lnTo>
                    <a:pt x="1469888" y="0"/>
                  </a:lnTo>
                  <a:cubicBezTo>
                    <a:pt x="1487826" y="0"/>
                    <a:pt x="1505029" y="7126"/>
                    <a:pt x="1517713" y="19810"/>
                  </a:cubicBezTo>
                  <a:cubicBezTo>
                    <a:pt x="1530397" y="32494"/>
                    <a:pt x="1537523" y="49697"/>
                    <a:pt x="1537523" y="67635"/>
                  </a:cubicBezTo>
                  <a:lnTo>
                    <a:pt x="1537523" y="610604"/>
                  </a:lnTo>
                  <a:cubicBezTo>
                    <a:pt x="1537523" y="628542"/>
                    <a:pt x="1530397" y="645745"/>
                    <a:pt x="1517713" y="658429"/>
                  </a:cubicBezTo>
                  <a:cubicBezTo>
                    <a:pt x="1505029" y="671113"/>
                    <a:pt x="1487826" y="678239"/>
                    <a:pt x="1469888" y="678239"/>
                  </a:cubicBezTo>
                  <a:lnTo>
                    <a:pt x="67635" y="678239"/>
                  </a:lnTo>
                  <a:cubicBezTo>
                    <a:pt x="49697" y="678239"/>
                    <a:pt x="32494" y="671113"/>
                    <a:pt x="19810" y="658429"/>
                  </a:cubicBezTo>
                  <a:cubicBezTo>
                    <a:pt x="7126" y="645745"/>
                    <a:pt x="0" y="628542"/>
                    <a:pt x="0" y="610604"/>
                  </a:cubicBezTo>
                  <a:lnTo>
                    <a:pt x="0" y="67635"/>
                  </a:lnTo>
                  <a:cubicBezTo>
                    <a:pt x="0" y="49697"/>
                    <a:pt x="7126" y="32494"/>
                    <a:pt x="19810" y="19810"/>
                  </a:cubicBezTo>
                  <a:cubicBezTo>
                    <a:pt x="32494" y="7126"/>
                    <a:pt x="49697" y="0"/>
                    <a:pt x="67635" y="0"/>
                  </a:cubicBez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1537523" cy="725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6630231" y="2692186"/>
            <a:ext cx="5329917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Авансовый</a:t>
            </a:r>
            <a:r>
              <a:rPr lang="en-US" sz="3000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платеж</a:t>
            </a:r>
            <a:r>
              <a:rPr lang="en-US" sz="3000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: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8870844" y="1910171"/>
            <a:ext cx="848691" cy="848691"/>
            <a:chOff x="0" y="0"/>
            <a:chExt cx="1131588" cy="1131588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1131588" cy="1131588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268101" y="100321"/>
              <a:ext cx="595385" cy="920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63"/>
                </a:lnSpc>
              </a:pPr>
              <a:r>
                <a:rPr lang="en-US" sz="4187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2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2585556" y="2499967"/>
            <a:ext cx="5579719" cy="2575189"/>
            <a:chOff x="0" y="0"/>
            <a:chExt cx="1469556" cy="678239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469556" cy="678239"/>
            </a:xfrm>
            <a:custGeom>
              <a:avLst/>
              <a:gdLst/>
              <a:ahLst/>
              <a:cxnLst/>
              <a:rect l="l" t="t" r="r" b="b"/>
              <a:pathLst>
                <a:path w="1469556" h="678239">
                  <a:moveTo>
                    <a:pt x="70763" y="0"/>
                  </a:moveTo>
                  <a:lnTo>
                    <a:pt x="1398793" y="0"/>
                  </a:lnTo>
                  <a:cubicBezTo>
                    <a:pt x="1437874" y="0"/>
                    <a:pt x="1469556" y="31682"/>
                    <a:pt x="1469556" y="70763"/>
                  </a:cubicBezTo>
                  <a:lnTo>
                    <a:pt x="1469556" y="607476"/>
                  </a:lnTo>
                  <a:cubicBezTo>
                    <a:pt x="1469556" y="626243"/>
                    <a:pt x="1462100" y="644242"/>
                    <a:pt x="1448830" y="657513"/>
                  </a:cubicBezTo>
                  <a:cubicBezTo>
                    <a:pt x="1435559" y="670784"/>
                    <a:pt x="1417560" y="678239"/>
                    <a:pt x="1398793" y="678239"/>
                  </a:cubicBezTo>
                  <a:lnTo>
                    <a:pt x="70763" y="678239"/>
                  </a:lnTo>
                  <a:cubicBezTo>
                    <a:pt x="51996" y="678239"/>
                    <a:pt x="33997" y="670784"/>
                    <a:pt x="20726" y="657513"/>
                  </a:cubicBezTo>
                  <a:cubicBezTo>
                    <a:pt x="7455" y="644242"/>
                    <a:pt x="0" y="626243"/>
                    <a:pt x="0" y="607476"/>
                  </a:cubicBezTo>
                  <a:lnTo>
                    <a:pt x="0" y="70763"/>
                  </a:lnTo>
                  <a:cubicBezTo>
                    <a:pt x="0" y="51996"/>
                    <a:pt x="7455" y="33997"/>
                    <a:pt x="20726" y="20726"/>
                  </a:cubicBezTo>
                  <a:cubicBezTo>
                    <a:pt x="33997" y="7455"/>
                    <a:pt x="51996" y="0"/>
                    <a:pt x="70763" y="0"/>
                  </a:cubicBez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47625"/>
              <a:ext cx="1469556" cy="725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3100994" y="2692186"/>
            <a:ext cx="4548843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Остаточная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стоимость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31.12.2023 </a:t>
            </a:r>
            <a:r>
              <a:rPr lang="ru-RU" sz="30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= </a:t>
            </a:r>
            <a:r>
              <a:rPr lang="en-US" sz="30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остаточной</a:t>
            </a:r>
            <a:r>
              <a:rPr lang="en-US" sz="30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стоимости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01.01.2024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4951070" y="1910171"/>
            <a:ext cx="848691" cy="848691"/>
            <a:chOff x="0" y="0"/>
            <a:chExt cx="1131588" cy="1131588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1131588" cy="1131588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268101" y="100321"/>
              <a:ext cx="595385" cy="920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63"/>
                </a:lnSpc>
              </a:pPr>
              <a:r>
                <a:rPr lang="en-US" sz="4187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3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427281" y="6360277"/>
            <a:ext cx="5579719" cy="2575189"/>
            <a:chOff x="0" y="0"/>
            <a:chExt cx="1469556" cy="678239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469556" cy="678239"/>
            </a:xfrm>
            <a:custGeom>
              <a:avLst/>
              <a:gdLst/>
              <a:ahLst/>
              <a:cxnLst/>
              <a:rect l="l" t="t" r="r" b="b"/>
              <a:pathLst>
                <a:path w="1469556" h="678239">
                  <a:moveTo>
                    <a:pt x="70763" y="0"/>
                  </a:moveTo>
                  <a:lnTo>
                    <a:pt x="1398793" y="0"/>
                  </a:lnTo>
                  <a:cubicBezTo>
                    <a:pt x="1437874" y="0"/>
                    <a:pt x="1469556" y="31682"/>
                    <a:pt x="1469556" y="70763"/>
                  </a:cubicBezTo>
                  <a:lnTo>
                    <a:pt x="1469556" y="607476"/>
                  </a:lnTo>
                  <a:cubicBezTo>
                    <a:pt x="1469556" y="626243"/>
                    <a:pt x="1462100" y="644242"/>
                    <a:pt x="1448830" y="657513"/>
                  </a:cubicBezTo>
                  <a:cubicBezTo>
                    <a:pt x="1435559" y="670784"/>
                    <a:pt x="1417560" y="678239"/>
                    <a:pt x="1398793" y="678239"/>
                  </a:cubicBezTo>
                  <a:lnTo>
                    <a:pt x="70763" y="678239"/>
                  </a:lnTo>
                  <a:cubicBezTo>
                    <a:pt x="51996" y="678239"/>
                    <a:pt x="33997" y="670784"/>
                    <a:pt x="20726" y="657513"/>
                  </a:cubicBezTo>
                  <a:cubicBezTo>
                    <a:pt x="7455" y="644242"/>
                    <a:pt x="0" y="626243"/>
                    <a:pt x="0" y="607476"/>
                  </a:cubicBezTo>
                  <a:lnTo>
                    <a:pt x="0" y="70763"/>
                  </a:lnTo>
                  <a:cubicBezTo>
                    <a:pt x="0" y="51996"/>
                    <a:pt x="7455" y="33997"/>
                    <a:pt x="20726" y="20726"/>
                  </a:cubicBezTo>
                  <a:cubicBezTo>
                    <a:pt x="33997" y="7455"/>
                    <a:pt x="51996" y="0"/>
                    <a:pt x="70763" y="0"/>
                  </a:cubicBez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0" y="-47625"/>
              <a:ext cx="1469556" cy="725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567125" y="6896100"/>
            <a:ext cx="5329917" cy="1198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Соответствие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кадастровых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номеров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объектов</a:t>
            </a:r>
            <a:endParaRPr lang="en-US" sz="3000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47" name="Group 47"/>
          <p:cNvGrpSpPr/>
          <p:nvPr/>
        </p:nvGrpSpPr>
        <p:grpSpPr>
          <a:xfrm>
            <a:off x="2792795" y="5770481"/>
            <a:ext cx="848691" cy="851873"/>
            <a:chOff x="0" y="0"/>
            <a:chExt cx="1131588" cy="1135831"/>
          </a:xfrm>
        </p:grpSpPr>
        <p:grpSp>
          <p:nvGrpSpPr>
            <p:cNvPr id="48" name="Group 48"/>
            <p:cNvGrpSpPr/>
            <p:nvPr/>
          </p:nvGrpSpPr>
          <p:grpSpPr>
            <a:xfrm>
              <a:off x="0" y="0"/>
              <a:ext cx="1131588" cy="1135831"/>
              <a:chOff x="0" y="0"/>
              <a:chExt cx="812800" cy="815848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812800" cy="81584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5848">
                    <a:moveTo>
                      <a:pt x="406400" y="0"/>
                    </a:moveTo>
                    <a:cubicBezTo>
                      <a:pt x="181951" y="0"/>
                      <a:pt x="0" y="182634"/>
                      <a:pt x="0" y="407924"/>
                    </a:cubicBezTo>
                    <a:cubicBezTo>
                      <a:pt x="0" y="633214"/>
                      <a:pt x="181951" y="815848"/>
                      <a:pt x="406400" y="815848"/>
                    </a:cubicBezTo>
                    <a:cubicBezTo>
                      <a:pt x="630849" y="815848"/>
                      <a:pt x="812800" y="633214"/>
                      <a:pt x="812800" y="407924"/>
                    </a:cubicBezTo>
                    <a:cubicBezTo>
                      <a:pt x="812800" y="18263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76200" y="28861"/>
                <a:ext cx="660400" cy="7105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51" name="TextBox 51"/>
            <p:cNvSpPr txBox="1"/>
            <p:nvPr/>
          </p:nvSpPr>
          <p:spPr>
            <a:xfrm>
              <a:off x="268101" y="100321"/>
              <a:ext cx="595385" cy="9249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63"/>
                </a:lnSpc>
              </a:pPr>
              <a:r>
                <a:rPr lang="en-US" sz="4187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4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6505330" y="6360277"/>
            <a:ext cx="5579719" cy="2575189"/>
            <a:chOff x="0" y="0"/>
            <a:chExt cx="1469556" cy="678239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469556" cy="678239"/>
            </a:xfrm>
            <a:custGeom>
              <a:avLst/>
              <a:gdLst/>
              <a:ahLst/>
              <a:cxnLst/>
              <a:rect l="l" t="t" r="r" b="b"/>
              <a:pathLst>
                <a:path w="1469556" h="678239">
                  <a:moveTo>
                    <a:pt x="70763" y="0"/>
                  </a:moveTo>
                  <a:lnTo>
                    <a:pt x="1398793" y="0"/>
                  </a:lnTo>
                  <a:cubicBezTo>
                    <a:pt x="1437874" y="0"/>
                    <a:pt x="1469556" y="31682"/>
                    <a:pt x="1469556" y="70763"/>
                  </a:cubicBezTo>
                  <a:lnTo>
                    <a:pt x="1469556" y="607476"/>
                  </a:lnTo>
                  <a:cubicBezTo>
                    <a:pt x="1469556" y="626243"/>
                    <a:pt x="1462100" y="644242"/>
                    <a:pt x="1448830" y="657513"/>
                  </a:cubicBezTo>
                  <a:cubicBezTo>
                    <a:pt x="1435559" y="670784"/>
                    <a:pt x="1417560" y="678239"/>
                    <a:pt x="1398793" y="678239"/>
                  </a:cubicBezTo>
                  <a:lnTo>
                    <a:pt x="70763" y="678239"/>
                  </a:lnTo>
                  <a:cubicBezTo>
                    <a:pt x="51996" y="678239"/>
                    <a:pt x="33997" y="670784"/>
                    <a:pt x="20726" y="657513"/>
                  </a:cubicBezTo>
                  <a:cubicBezTo>
                    <a:pt x="7455" y="644242"/>
                    <a:pt x="0" y="626243"/>
                    <a:pt x="0" y="607476"/>
                  </a:cubicBezTo>
                  <a:lnTo>
                    <a:pt x="0" y="70763"/>
                  </a:lnTo>
                  <a:cubicBezTo>
                    <a:pt x="0" y="51996"/>
                    <a:pt x="7455" y="33997"/>
                    <a:pt x="20726" y="20726"/>
                  </a:cubicBezTo>
                  <a:cubicBezTo>
                    <a:pt x="33997" y="7455"/>
                    <a:pt x="51996" y="0"/>
                    <a:pt x="70763" y="0"/>
                  </a:cubicBez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  <p:sp>
          <p:nvSpPr>
            <p:cNvPr id="54" name="TextBox 54"/>
            <p:cNvSpPr txBox="1"/>
            <p:nvPr/>
          </p:nvSpPr>
          <p:spPr>
            <a:xfrm>
              <a:off x="0" y="-47625"/>
              <a:ext cx="1469556" cy="725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5" name="TextBox 55"/>
          <p:cNvSpPr txBox="1"/>
          <p:nvPr/>
        </p:nvSpPr>
        <p:spPr>
          <a:xfrm>
            <a:off x="6645174" y="6896100"/>
            <a:ext cx="5329917" cy="1198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Корректная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информация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в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части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льготных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объектов</a:t>
            </a:r>
            <a:endParaRPr lang="en-US" sz="3000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56" name="Group 56"/>
          <p:cNvGrpSpPr/>
          <p:nvPr/>
        </p:nvGrpSpPr>
        <p:grpSpPr>
          <a:xfrm>
            <a:off x="8870844" y="5770481"/>
            <a:ext cx="848691" cy="851873"/>
            <a:chOff x="0" y="0"/>
            <a:chExt cx="1131588" cy="1135831"/>
          </a:xfrm>
        </p:grpSpPr>
        <p:grpSp>
          <p:nvGrpSpPr>
            <p:cNvPr id="57" name="Group 57"/>
            <p:cNvGrpSpPr/>
            <p:nvPr/>
          </p:nvGrpSpPr>
          <p:grpSpPr>
            <a:xfrm>
              <a:off x="0" y="0"/>
              <a:ext cx="1131588" cy="1135831"/>
              <a:chOff x="0" y="0"/>
              <a:chExt cx="812800" cy="815848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812800" cy="81584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5848">
                    <a:moveTo>
                      <a:pt x="406400" y="0"/>
                    </a:moveTo>
                    <a:cubicBezTo>
                      <a:pt x="181951" y="0"/>
                      <a:pt x="0" y="182634"/>
                      <a:pt x="0" y="407924"/>
                    </a:cubicBezTo>
                    <a:cubicBezTo>
                      <a:pt x="0" y="633214"/>
                      <a:pt x="181951" y="815848"/>
                      <a:pt x="406400" y="815848"/>
                    </a:cubicBezTo>
                    <a:cubicBezTo>
                      <a:pt x="630849" y="815848"/>
                      <a:pt x="812800" y="633214"/>
                      <a:pt x="812800" y="407924"/>
                    </a:cubicBezTo>
                    <a:cubicBezTo>
                      <a:pt x="812800" y="18263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76200" y="28861"/>
                <a:ext cx="660400" cy="7105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60" name="TextBox 60"/>
            <p:cNvSpPr txBox="1"/>
            <p:nvPr/>
          </p:nvSpPr>
          <p:spPr>
            <a:xfrm>
              <a:off x="268101" y="100321"/>
              <a:ext cx="595385" cy="9249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63"/>
                </a:lnSpc>
              </a:pPr>
              <a:r>
                <a:rPr lang="en-US" sz="4187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5</a:t>
              </a: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2585556" y="6360277"/>
            <a:ext cx="5579719" cy="2575189"/>
            <a:chOff x="0" y="0"/>
            <a:chExt cx="1469556" cy="678239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1469556" cy="678239"/>
            </a:xfrm>
            <a:custGeom>
              <a:avLst/>
              <a:gdLst/>
              <a:ahLst/>
              <a:cxnLst/>
              <a:rect l="l" t="t" r="r" b="b"/>
              <a:pathLst>
                <a:path w="1469556" h="678239">
                  <a:moveTo>
                    <a:pt x="70763" y="0"/>
                  </a:moveTo>
                  <a:lnTo>
                    <a:pt x="1398793" y="0"/>
                  </a:lnTo>
                  <a:cubicBezTo>
                    <a:pt x="1437874" y="0"/>
                    <a:pt x="1469556" y="31682"/>
                    <a:pt x="1469556" y="70763"/>
                  </a:cubicBezTo>
                  <a:lnTo>
                    <a:pt x="1469556" y="607476"/>
                  </a:lnTo>
                  <a:cubicBezTo>
                    <a:pt x="1469556" y="626243"/>
                    <a:pt x="1462100" y="644242"/>
                    <a:pt x="1448830" y="657513"/>
                  </a:cubicBezTo>
                  <a:cubicBezTo>
                    <a:pt x="1435559" y="670784"/>
                    <a:pt x="1417560" y="678239"/>
                    <a:pt x="1398793" y="678239"/>
                  </a:cubicBezTo>
                  <a:lnTo>
                    <a:pt x="70763" y="678239"/>
                  </a:lnTo>
                  <a:cubicBezTo>
                    <a:pt x="51996" y="678239"/>
                    <a:pt x="33997" y="670784"/>
                    <a:pt x="20726" y="657513"/>
                  </a:cubicBezTo>
                  <a:cubicBezTo>
                    <a:pt x="7455" y="644242"/>
                    <a:pt x="0" y="626243"/>
                    <a:pt x="0" y="607476"/>
                  </a:cubicBezTo>
                  <a:lnTo>
                    <a:pt x="0" y="70763"/>
                  </a:lnTo>
                  <a:cubicBezTo>
                    <a:pt x="0" y="51996"/>
                    <a:pt x="7455" y="33997"/>
                    <a:pt x="20726" y="20726"/>
                  </a:cubicBezTo>
                  <a:cubicBezTo>
                    <a:pt x="33997" y="7455"/>
                    <a:pt x="51996" y="0"/>
                    <a:pt x="70763" y="0"/>
                  </a:cubicBez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  <p:sp>
          <p:nvSpPr>
            <p:cNvPr id="63" name="TextBox 63"/>
            <p:cNvSpPr txBox="1"/>
            <p:nvPr/>
          </p:nvSpPr>
          <p:spPr>
            <a:xfrm>
              <a:off x="0" y="-47625"/>
              <a:ext cx="1469556" cy="725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4" name="TextBox 64"/>
          <p:cNvSpPr txBox="1"/>
          <p:nvPr/>
        </p:nvSpPr>
        <p:spPr>
          <a:xfrm>
            <a:off x="12725400" y="6896100"/>
            <a:ext cx="5329917" cy="1198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0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Полнота</a:t>
            </a:r>
            <a:r>
              <a:rPr lang="en-US" sz="30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указания</a:t>
            </a:r>
            <a:r>
              <a:rPr lang="en-US" sz="30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объектов</a:t>
            </a:r>
            <a:r>
              <a:rPr lang="en-US" sz="30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недвижимого</a:t>
            </a:r>
            <a:r>
              <a:rPr lang="en-US" sz="30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имущества</a:t>
            </a:r>
            <a:endParaRPr lang="en-US" sz="3000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65" name="Group 65"/>
          <p:cNvGrpSpPr/>
          <p:nvPr/>
        </p:nvGrpSpPr>
        <p:grpSpPr>
          <a:xfrm>
            <a:off x="14951070" y="5770481"/>
            <a:ext cx="848691" cy="851873"/>
            <a:chOff x="0" y="0"/>
            <a:chExt cx="1131588" cy="1135831"/>
          </a:xfrm>
        </p:grpSpPr>
        <p:grpSp>
          <p:nvGrpSpPr>
            <p:cNvPr id="66" name="Group 66"/>
            <p:cNvGrpSpPr/>
            <p:nvPr/>
          </p:nvGrpSpPr>
          <p:grpSpPr>
            <a:xfrm>
              <a:off x="0" y="0"/>
              <a:ext cx="1131588" cy="1135831"/>
              <a:chOff x="0" y="0"/>
              <a:chExt cx="812800" cy="815848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812800" cy="81584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5848">
                    <a:moveTo>
                      <a:pt x="406400" y="0"/>
                    </a:moveTo>
                    <a:cubicBezTo>
                      <a:pt x="181951" y="0"/>
                      <a:pt x="0" y="182634"/>
                      <a:pt x="0" y="407924"/>
                    </a:cubicBezTo>
                    <a:cubicBezTo>
                      <a:pt x="0" y="633214"/>
                      <a:pt x="181951" y="815848"/>
                      <a:pt x="406400" y="815848"/>
                    </a:cubicBezTo>
                    <a:cubicBezTo>
                      <a:pt x="630849" y="815848"/>
                      <a:pt x="812800" y="633214"/>
                      <a:pt x="812800" y="407924"/>
                    </a:cubicBezTo>
                    <a:cubicBezTo>
                      <a:pt x="812800" y="18263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8" name="TextBox 68"/>
              <p:cNvSpPr txBox="1"/>
              <p:nvPr/>
            </p:nvSpPr>
            <p:spPr>
              <a:xfrm>
                <a:off x="76200" y="28861"/>
                <a:ext cx="660400" cy="7105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69" name="TextBox 69"/>
            <p:cNvSpPr txBox="1"/>
            <p:nvPr/>
          </p:nvSpPr>
          <p:spPr>
            <a:xfrm>
              <a:off x="268101" y="100321"/>
              <a:ext cx="595385" cy="9249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63"/>
                </a:lnSpc>
              </a:pPr>
              <a:r>
                <a:rPr lang="en-US" sz="4187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6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324600" y="3543300"/>
                <a:ext cx="5943600" cy="123880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000" b="0" i="1" smtClean="0">
                              <a:latin typeface="Cambria Math" panose="02040503050406030204" pitchFamily="18" charset="0"/>
                            </a:rPr>
                            <m:t>ставка</m:t>
                          </m:r>
                          <m:r>
                            <m:rPr>
                              <m:nor/>
                            </m:rPr>
                            <a:rPr lang="ru-RU" sz="3000" b="0" i="0" smtClean="0">
                              <a:latin typeface="Cambria Math" panose="02040503050406030204" pitchFamily="18" charset="0"/>
                            </a:rPr>
                            <m:t> х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ru-RU" sz="3000" dirty="0">
                                    <a:solidFill>
                                      <a:srgbClr val="000000"/>
                                    </a:solidFill>
                                    <a:latin typeface="Lora"/>
                                    <a:ea typeface="Lora"/>
                                    <a:cs typeface="Lora"/>
                                    <a:sym typeface="Lora"/>
                                  </a:rPr>
                                  <m:t>с</m:t>
                                </m:r>
                                <m:r>
                                  <m:rPr>
                                    <m:nor/>
                                  </m:rPr>
                                  <a:rPr lang="en-US" sz="3000" dirty="0">
                                    <a:solidFill>
                                      <a:srgbClr val="000000"/>
                                    </a:solidFill>
                                    <a:latin typeface="Lora"/>
                                    <a:ea typeface="Lora"/>
                                    <a:cs typeface="Lora"/>
                                    <a:sym typeface="Lora"/>
                                  </a:rPr>
                                  <m:t>редняя стоимость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sz="3000" dirty="0">
                                    <a:solidFill>
                                      <a:srgbClr val="000000"/>
                                    </a:solidFill>
                                    <a:latin typeface="Lora"/>
                                    <a:ea typeface="Lora"/>
                                    <a:cs typeface="Lora"/>
                                    <a:sym typeface="Lora"/>
                                  </a:rPr>
                                  <m:t>имущества за период</m:t>
                                </m:r>
                              </m:e>
                            </m:mr>
                          </m:m>
                        </m:num>
                        <m:den>
                          <m:r>
                            <a:rPr lang="ru-RU" sz="3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543300"/>
                <a:ext cx="5943600" cy="12388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396113" y="74145"/>
            <a:ext cx="15495773" cy="1732077"/>
            <a:chOff x="0" y="0"/>
            <a:chExt cx="4081191" cy="4561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81191" cy="456185"/>
            </a:xfrm>
            <a:custGeom>
              <a:avLst/>
              <a:gdLst/>
              <a:ahLst/>
              <a:cxnLst/>
              <a:rect l="l" t="t" r="r" b="b"/>
              <a:pathLst>
                <a:path w="4081191" h="456185">
                  <a:moveTo>
                    <a:pt x="25480" y="0"/>
                  </a:moveTo>
                  <a:lnTo>
                    <a:pt x="4055711" y="0"/>
                  </a:lnTo>
                  <a:cubicBezTo>
                    <a:pt x="4062469" y="0"/>
                    <a:pt x="4068950" y="2685"/>
                    <a:pt x="4073728" y="7463"/>
                  </a:cubicBezTo>
                  <a:cubicBezTo>
                    <a:pt x="4078507" y="12242"/>
                    <a:pt x="4081191" y="18723"/>
                    <a:pt x="4081191" y="25480"/>
                  </a:cubicBezTo>
                  <a:lnTo>
                    <a:pt x="4081191" y="430704"/>
                  </a:lnTo>
                  <a:cubicBezTo>
                    <a:pt x="4081191" y="437462"/>
                    <a:pt x="4078507" y="443943"/>
                    <a:pt x="4073728" y="448722"/>
                  </a:cubicBezTo>
                  <a:cubicBezTo>
                    <a:pt x="4068950" y="453500"/>
                    <a:pt x="4062469" y="456185"/>
                    <a:pt x="4055711" y="456185"/>
                  </a:cubicBezTo>
                  <a:lnTo>
                    <a:pt x="25480" y="456185"/>
                  </a:lnTo>
                  <a:cubicBezTo>
                    <a:pt x="18723" y="456185"/>
                    <a:pt x="12242" y="453500"/>
                    <a:pt x="7463" y="448722"/>
                  </a:cubicBezTo>
                  <a:cubicBezTo>
                    <a:pt x="2685" y="443943"/>
                    <a:pt x="0" y="437462"/>
                    <a:pt x="0" y="430704"/>
                  </a:cubicBezTo>
                  <a:lnTo>
                    <a:pt x="0" y="25480"/>
                  </a:lnTo>
                  <a:cubicBezTo>
                    <a:pt x="0" y="18723"/>
                    <a:pt x="2685" y="12242"/>
                    <a:pt x="7463" y="7463"/>
                  </a:cubicBezTo>
                  <a:cubicBezTo>
                    <a:pt x="12242" y="2685"/>
                    <a:pt x="18723" y="0"/>
                    <a:pt x="25480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081191" cy="50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0"/>
            <a:ext cx="854561" cy="1028700"/>
            <a:chOff x="0" y="0"/>
            <a:chExt cx="225070" cy="2709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5070" cy="270933"/>
            </a:xfrm>
            <a:custGeom>
              <a:avLst/>
              <a:gdLst/>
              <a:ahLst/>
              <a:cxnLst/>
              <a:rect l="l" t="t" r="r" b="b"/>
              <a:pathLst>
                <a:path w="225070" h="270933">
                  <a:moveTo>
                    <a:pt x="0" y="0"/>
                  </a:moveTo>
                  <a:lnTo>
                    <a:pt x="225070" y="0"/>
                  </a:lnTo>
                  <a:lnTo>
                    <a:pt x="225070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FFA0A0">
                    <a:alpha val="100000"/>
                  </a:srgbClr>
                </a:gs>
                <a:gs pos="100000">
                  <a:srgbClr val="EF000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25070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09600" y="2019300"/>
            <a:ext cx="5947879" cy="2663426"/>
            <a:chOff x="0" y="0"/>
            <a:chExt cx="2916547" cy="59533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916547" cy="595338"/>
            </a:xfrm>
            <a:custGeom>
              <a:avLst/>
              <a:gdLst/>
              <a:ahLst/>
              <a:cxnLst/>
              <a:rect l="l" t="t" r="r" b="b"/>
              <a:pathLst>
                <a:path w="2916547" h="595338">
                  <a:moveTo>
                    <a:pt x="35655" y="0"/>
                  </a:moveTo>
                  <a:lnTo>
                    <a:pt x="2880892" y="0"/>
                  </a:lnTo>
                  <a:cubicBezTo>
                    <a:pt x="2900584" y="0"/>
                    <a:pt x="2916547" y="15963"/>
                    <a:pt x="2916547" y="35655"/>
                  </a:cubicBezTo>
                  <a:lnTo>
                    <a:pt x="2916547" y="559683"/>
                  </a:lnTo>
                  <a:cubicBezTo>
                    <a:pt x="2916547" y="579375"/>
                    <a:pt x="2900584" y="595338"/>
                    <a:pt x="2880892" y="595338"/>
                  </a:cubicBezTo>
                  <a:lnTo>
                    <a:pt x="35655" y="595338"/>
                  </a:lnTo>
                  <a:cubicBezTo>
                    <a:pt x="26199" y="595338"/>
                    <a:pt x="17130" y="591582"/>
                    <a:pt x="10443" y="584895"/>
                  </a:cubicBezTo>
                  <a:cubicBezTo>
                    <a:pt x="3757" y="578209"/>
                    <a:pt x="0" y="569140"/>
                    <a:pt x="0" y="559683"/>
                  </a:cubicBezTo>
                  <a:lnTo>
                    <a:pt x="0" y="35655"/>
                  </a:lnTo>
                  <a:cubicBezTo>
                    <a:pt x="0" y="15963"/>
                    <a:pt x="15963" y="0"/>
                    <a:pt x="35655" y="0"/>
                  </a:cubicBezTo>
                  <a:close/>
                </a:path>
              </a:pathLst>
            </a:custGeom>
            <a:solidFill>
              <a:srgbClr val="CCE2FF">
                <a:alpha val="94902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2916547" cy="642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13879" y="2168126"/>
            <a:ext cx="5867400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Закон</a:t>
            </a:r>
            <a:r>
              <a:rPr lang="en-US" sz="30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города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Севастополя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 lang="ru-RU" sz="3000" dirty="0" smtClean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ctr"/>
            <a:r>
              <a:rPr lang="en-US" sz="30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от</a:t>
            </a:r>
            <a:r>
              <a:rPr lang="en-US" sz="30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26.11.2014 №80-ЗС: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000" dirty="0" smtClean="0">
                <a:latin typeface="Lora"/>
                <a:ea typeface="Lora"/>
                <a:cs typeface="Lora"/>
                <a:sym typeface="Lora"/>
              </a:rPr>
              <a:t>2024 </a:t>
            </a:r>
            <a:r>
              <a:rPr lang="en-US" sz="3000" dirty="0" err="1">
                <a:latin typeface="Lora"/>
                <a:ea typeface="Lora"/>
                <a:cs typeface="Lora"/>
                <a:sym typeface="Lora"/>
              </a:rPr>
              <a:t>год</a:t>
            </a:r>
            <a:r>
              <a:rPr lang="en-US" sz="3000" dirty="0">
                <a:latin typeface="Lora"/>
                <a:ea typeface="Lora"/>
                <a:cs typeface="Lora"/>
                <a:sym typeface="Lora"/>
              </a:rPr>
              <a:t> – </a:t>
            </a:r>
            <a:r>
              <a:rPr lang="en-US" sz="3000" b="1" dirty="0" smtClean="0">
                <a:latin typeface="Lora Bold"/>
                <a:ea typeface="Lora Bold"/>
                <a:cs typeface="Lora Bold"/>
                <a:sym typeface="Lora Bold"/>
              </a:rPr>
              <a:t>1,3%</a:t>
            </a:r>
            <a:endParaRPr lang="ru-RU" sz="3000" dirty="0">
              <a:latin typeface="Lora"/>
              <a:ea typeface="Lora Bold"/>
              <a:cs typeface="Lora Bold"/>
              <a:sym typeface="Lora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000" dirty="0" smtClean="0">
                <a:latin typeface="Lora"/>
                <a:ea typeface="Lora"/>
                <a:cs typeface="Lora"/>
                <a:sym typeface="Lora"/>
              </a:rPr>
              <a:t>2025 </a:t>
            </a:r>
            <a:r>
              <a:rPr lang="en-US" sz="3000" dirty="0" err="1">
                <a:latin typeface="Lora"/>
                <a:ea typeface="Lora"/>
                <a:cs typeface="Lora"/>
                <a:sym typeface="Lora"/>
              </a:rPr>
              <a:t>год</a:t>
            </a:r>
            <a:r>
              <a:rPr lang="en-US" sz="3000" dirty="0">
                <a:latin typeface="Lora"/>
                <a:ea typeface="Lora"/>
                <a:cs typeface="Lora"/>
                <a:sym typeface="Lora"/>
              </a:rPr>
              <a:t> – </a:t>
            </a:r>
            <a:r>
              <a:rPr lang="en-US" sz="3000" b="1" dirty="0">
                <a:latin typeface="Lora Bold"/>
                <a:ea typeface="Lora Bold"/>
                <a:cs typeface="Lora Bold"/>
                <a:sym typeface="Lora Bold"/>
              </a:rPr>
              <a:t>2%</a:t>
            </a:r>
          </a:p>
        </p:txBody>
      </p:sp>
      <p:sp>
        <p:nvSpPr>
          <p:cNvPr id="17" name="Freeform 17"/>
          <p:cNvSpPr/>
          <p:nvPr/>
        </p:nvSpPr>
        <p:spPr>
          <a:xfrm>
            <a:off x="556156" y="5957817"/>
            <a:ext cx="17147239" cy="2786426"/>
          </a:xfrm>
          <a:custGeom>
            <a:avLst/>
            <a:gdLst/>
            <a:ahLst/>
            <a:cxnLst/>
            <a:rect l="l" t="t" r="r" b="b"/>
            <a:pathLst>
              <a:path w="17147239" h="2786426">
                <a:moveTo>
                  <a:pt x="0" y="0"/>
                </a:moveTo>
                <a:lnTo>
                  <a:pt x="17147238" y="0"/>
                </a:lnTo>
                <a:lnTo>
                  <a:pt x="17147238" y="2786427"/>
                </a:lnTo>
                <a:lnTo>
                  <a:pt x="0" y="27864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904695" y="7679055"/>
            <a:ext cx="15219279" cy="902924"/>
            <a:chOff x="0" y="0"/>
            <a:chExt cx="4008370" cy="23780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008370" cy="237807"/>
            </a:xfrm>
            <a:custGeom>
              <a:avLst/>
              <a:gdLst/>
              <a:ahLst/>
              <a:cxnLst/>
              <a:rect l="l" t="t" r="r" b="b"/>
              <a:pathLst>
                <a:path w="4008370" h="237807">
                  <a:moveTo>
                    <a:pt x="0" y="0"/>
                  </a:moveTo>
                  <a:lnTo>
                    <a:pt x="4008370" y="0"/>
                  </a:lnTo>
                  <a:lnTo>
                    <a:pt x="4008370" y="237807"/>
                  </a:lnTo>
                  <a:lnTo>
                    <a:pt x="0" y="2378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0000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4008370" cy="2854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9776356" y="8186529"/>
            <a:ext cx="4896395" cy="1762102"/>
          </a:xfrm>
          <a:custGeom>
            <a:avLst/>
            <a:gdLst/>
            <a:ahLst/>
            <a:cxnLst/>
            <a:rect l="l" t="t" r="r" b="b"/>
            <a:pathLst>
              <a:path w="7489728" h="2695384">
                <a:moveTo>
                  <a:pt x="0" y="0"/>
                </a:moveTo>
                <a:lnTo>
                  <a:pt x="7489727" y="0"/>
                </a:lnTo>
                <a:lnTo>
                  <a:pt x="7489727" y="2695385"/>
                </a:lnTo>
                <a:lnTo>
                  <a:pt x="0" y="26953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396113" y="101056"/>
            <a:ext cx="15490916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2"/>
              </a:lnSpc>
            </a:pPr>
            <a:r>
              <a:rPr lang="ru-RU" sz="4551" b="1" dirty="0" smtClean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Особенности исчисления </a:t>
            </a:r>
            <a:r>
              <a:rPr lang="en-US" sz="4551" b="1" dirty="0" err="1" smtClean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налог</a:t>
            </a:r>
            <a:r>
              <a:rPr lang="ru-RU" sz="4551" b="1" dirty="0" smtClean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а</a:t>
            </a:r>
            <a:r>
              <a:rPr lang="en-US" sz="4551" b="1" dirty="0" smtClean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551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на</a:t>
            </a:r>
            <a:r>
              <a:rPr lang="en-US" sz="4551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551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имущество</a:t>
            </a:r>
            <a:r>
              <a:rPr lang="en-US" sz="4551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551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организаций</a:t>
            </a:r>
            <a:r>
              <a:rPr lang="en-US" sz="4551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ru-RU" sz="4551" b="1" dirty="0" smtClean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исходя из кадастровой стоимости</a:t>
            </a:r>
            <a:endParaRPr lang="en-US" sz="4551" b="1" dirty="0">
              <a:solidFill>
                <a:srgbClr val="FFFFFF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8741" y="-103187"/>
            <a:ext cx="697079" cy="1166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ru-RU" sz="6500" dirty="0" smtClean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3</a:t>
            </a:r>
            <a:endParaRPr lang="en-US" sz="6500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5" name="AutoShape 25"/>
          <p:cNvSpPr/>
          <p:nvPr/>
        </p:nvSpPr>
        <p:spPr>
          <a:xfrm flipV="1">
            <a:off x="10363200" y="9331247"/>
            <a:ext cx="2038693" cy="1"/>
          </a:xfrm>
          <a:prstGeom prst="line">
            <a:avLst/>
          </a:prstGeom>
          <a:ln w="38100" cap="flat">
            <a:solidFill>
              <a:srgbClr val="FF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>
            <a:off x="7795156" y="8472417"/>
            <a:ext cx="2209800" cy="533400"/>
          </a:xfrm>
          <a:prstGeom prst="line">
            <a:avLst/>
          </a:prstGeom>
          <a:ln w="47625" cap="flat">
            <a:solidFill>
              <a:srgbClr val="FF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28" name="Group 43"/>
          <p:cNvGrpSpPr/>
          <p:nvPr/>
        </p:nvGrpSpPr>
        <p:grpSpPr>
          <a:xfrm>
            <a:off x="7239000" y="1987048"/>
            <a:ext cx="10667997" cy="3637306"/>
            <a:chOff x="-180622" y="-240830"/>
            <a:chExt cx="2809679" cy="1184079"/>
          </a:xfrm>
        </p:grpSpPr>
        <p:sp>
          <p:nvSpPr>
            <p:cNvPr id="29" name="Freeform 44"/>
            <p:cNvSpPr/>
            <p:nvPr/>
          </p:nvSpPr>
          <p:spPr>
            <a:xfrm>
              <a:off x="-180622" y="-240830"/>
              <a:ext cx="2809679" cy="1184079"/>
            </a:xfrm>
            <a:custGeom>
              <a:avLst/>
              <a:gdLst/>
              <a:ahLst/>
              <a:cxnLst/>
              <a:rect l="l" t="t" r="r" b="b"/>
              <a:pathLst>
                <a:path w="1469556" h="678239">
                  <a:moveTo>
                    <a:pt x="70763" y="0"/>
                  </a:moveTo>
                  <a:lnTo>
                    <a:pt x="1398793" y="0"/>
                  </a:lnTo>
                  <a:cubicBezTo>
                    <a:pt x="1437874" y="0"/>
                    <a:pt x="1469556" y="31682"/>
                    <a:pt x="1469556" y="70763"/>
                  </a:cubicBezTo>
                  <a:lnTo>
                    <a:pt x="1469556" y="607476"/>
                  </a:lnTo>
                  <a:cubicBezTo>
                    <a:pt x="1469556" y="626243"/>
                    <a:pt x="1462100" y="644242"/>
                    <a:pt x="1448830" y="657513"/>
                  </a:cubicBezTo>
                  <a:cubicBezTo>
                    <a:pt x="1435559" y="670784"/>
                    <a:pt x="1417560" y="678239"/>
                    <a:pt x="1398793" y="678239"/>
                  </a:cubicBezTo>
                  <a:lnTo>
                    <a:pt x="70763" y="678239"/>
                  </a:lnTo>
                  <a:cubicBezTo>
                    <a:pt x="51996" y="678239"/>
                    <a:pt x="33997" y="670784"/>
                    <a:pt x="20726" y="657513"/>
                  </a:cubicBezTo>
                  <a:cubicBezTo>
                    <a:pt x="7455" y="644242"/>
                    <a:pt x="0" y="626243"/>
                    <a:pt x="0" y="607476"/>
                  </a:cubicBezTo>
                  <a:lnTo>
                    <a:pt x="0" y="70763"/>
                  </a:lnTo>
                  <a:cubicBezTo>
                    <a:pt x="0" y="51996"/>
                    <a:pt x="7455" y="33997"/>
                    <a:pt x="20726" y="20726"/>
                  </a:cubicBezTo>
                  <a:cubicBezTo>
                    <a:pt x="33997" y="7455"/>
                    <a:pt x="51996" y="0"/>
                    <a:pt x="70763" y="0"/>
                  </a:cubicBez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  <p:sp>
          <p:nvSpPr>
            <p:cNvPr id="30" name="TextBox 45"/>
            <p:cNvSpPr txBox="1"/>
            <p:nvPr/>
          </p:nvSpPr>
          <p:spPr>
            <a:xfrm>
              <a:off x="0" y="-47625"/>
              <a:ext cx="1469556" cy="725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TextBox 15"/>
          <p:cNvSpPr txBox="1"/>
          <p:nvPr/>
        </p:nvSpPr>
        <p:spPr>
          <a:xfrm>
            <a:off x="7391399" y="2084924"/>
            <a:ext cx="10439400" cy="3539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2300" dirty="0">
                <a:latin typeface="Lora" panose="020B0604020202020204" charset="-52"/>
              </a:rPr>
              <a:t>1) административно-деловые центры и торговые центры (комплексы) и помещения в них;</a:t>
            </a:r>
          </a:p>
          <a:p>
            <a:pPr algn="just"/>
            <a:r>
              <a:rPr lang="ru-RU" sz="2300" dirty="0">
                <a:latin typeface="Lora" panose="020B0604020202020204" charset="-52"/>
              </a:rPr>
              <a:t>2) нежилые помещения, назначение, разрешенное использование или наименование которых в соответствии со сведениями, содержащимися в </a:t>
            </a:r>
            <a:r>
              <a:rPr lang="ru-RU" sz="2300" dirty="0" smtClean="0">
                <a:latin typeface="Lora" panose="020B0604020202020204" charset="-52"/>
              </a:rPr>
              <a:t>ЕГРН, </a:t>
            </a:r>
            <a:r>
              <a:rPr lang="ru-RU" sz="2300" dirty="0">
                <a:latin typeface="Lora" panose="020B0604020202020204" charset="-52"/>
              </a:rPr>
              <a:t>или документами технического учета (инвентаризации) объектов недвижимости предусматривает размещение офисов, торговых объектов, объектов общественного питания и </a:t>
            </a:r>
            <a:r>
              <a:rPr lang="ru-RU" sz="2300" dirty="0" smtClean="0">
                <a:latin typeface="Lora" panose="020B0604020202020204" charset="-52"/>
              </a:rPr>
              <a:t>бытового обслуживания либо которые фактически используются для размещения офисов, торговых объектов, объектов общественного питания и бытового обслуживания</a:t>
            </a:r>
            <a:endParaRPr lang="ru-RU" sz="2300" dirty="0">
              <a:latin typeface="Lora" panose="020B0604020202020204" charset="-52"/>
              <a:hlinkClick r:id="rId5"/>
            </a:endParaRPr>
          </a:p>
        </p:txBody>
      </p:sp>
      <p:grpSp>
        <p:nvGrpSpPr>
          <p:cNvPr id="32" name="Group 43"/>
          <p:cNvGrpSpPr/>
          <p:nvPr/>
        </p:nvGrpSpPr>
        <p:grpSpPr>
          <a:xfrm>
            <a:off x="613878" y="4705048"/>
            <a:ext cx="5939323" cy="914400"/>
            <a:chOff x="-180622" y="-240830"/>
            <a:chExt cx="2774089" cy="1184079"/>
          </a:xfrm>
        </p:grpSpPr>
        <p:sp>
          <p:nvSpPr>
            <p:cNvPr id="33" name="Freeform 44"/>
            <p:cNvSpPr/>
            <p:nvPr/>
          </p:nvSpPr>
          <p:spPr>
            <a:xfrm>
              <a:off x="-180622" y="-240830"/>
              <a:ext cx="2774089" cy="1184079"/>
            </a:xfrm>
            <a:custGeom>
              <a:avLst/>
              <a:gdLst/>
              <a:ahLst/>
              <a:cxnLst/>
              <a:rect l="l" t="t" r="r" b="b"/>
              <a:pathLst>
                <a:path w="1469556" h="678239">
                  <a:moveTo>
                    <a:pt x="70763" y="0"/>
                  </a:moveTo>
                  <a:lnTo>
                    <a:pt x="1398793" y="0"/>
                  </a:lnTo>
                  <a:cubicBezTo>
                    <a:pt x="1437874" y="0"/>
                    <a:pt x="1469556" y="31682"/>
                    <a:pt x="1469556" y="70763"/>
                  </a:cubicBezTo>
                  <a:lnTo>
                    <a:pt x="1469556" y="607476"/>
                  </a:lnTo>
                  <a:cubicBezTo>
                    <a:pt x="1469556" y="626243"/>
                    <a:pt x="1462100" y="644242"/>
                    <a:pt x="1448830" y="657513"/>
                  </a:cubicBezTo>
                  <a:cubicBezTo>
                    <a:pt x="1435559" y="670784"/>
                    <a:pt x="1417560" y="678239"/>
                    <a:pt x="1398793" y="678239"/>
                  </a:cubicBezTo>
                  <a:lnTo>
                    <a:pt x="70763" y="678239"/>
                  </a:lnTo>
                  <a:cubicBezTo>
                    <a:pt x="51996" y="678239"/>
                    <a:pt x="33997" y="670784"/>
                    <a:pt x="20726" y="657513"/>
                  </a:cubicBezTo>
                  <a:cubicBezTo>
                    <a:pt x="7455" y="644242"/>
                    <a:pt x="0" y="626243"/>
                    <a:pt x="0" y="607476"/>
                  </a:cubicBezTo>
                  <a:lnTo>
                    <a:pt x="0" y="70763"/>
                  </a:lnTo>
                  <a:cubicBezTo>
                    <a:pt x="0" y="51996"/>
                    <a:pt x="7455" y="33997"/>
                    <a:pt x="20726" y="20726"/>
                  </a:cubicBezTo>
                  <a:cubicBezTo>
                    <a:pt x="33997" y="7455"/>
                    <a:pt x="51996" y="0"/>
                    <a:pt x="70763" y="0"/>
                  </a:cubicBez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  <p:sp>
          <p:nvSpPr>
            <p:cNvPr id="34" name="TextBox 45"/>
            <p:cNvSpPr txBox="1"/>
            <p:nvPr/>
          </p:nvSpPr>
          <p:spPr>
            <a:xfrm>
              <a:off x="0" y="-47625"/>
              <a:ext cx="1469556" cy="725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1" name="TextBox 15"/>
          <p:cNvSpPr txBox="1"/>
          <p:nvPr/>
        </p:nvSpPr>
        <p:spPr>
          <a:xfrm>
            <a:off x="587471" y="4909147"/>
            <a:ext cx="5867400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000" dirty="0" err="1" smtClean="0">
                <a:solidFill>
                  <a:srgbClr val="000000"/>
                </a:solidFill>
                <a:latin typeface="Lora"/>
                <a:ea typeface="Lora Bold"/>
                <a:cs typeface="Lora Bold"/>
                <a:sym typeface="Lora"/>
              </a:rPr>
              <a:t>пп</a:t>
            </a:r>
            <a:r>
              <a:rPr lang="ru-RU" sz="3000" dirty="0" smtClean="0">
                <a:solidFill>
                  <a:srgbClr val="000000"/>
                </a:solidFill>
                <a:latin typeface="Lora"/>
                <a:ea typeface="Lora Bold"/>
                <a:cs typeface="Lora Bold"/>
                <a:sym typeface="Lora"/>
              </a:rPr>
              <a:t>. 1 и </a:t>
            </a:r>
            <a:r>
              <a:rPr lang="ru-RU" sz="3000" dirty="0" err="1" smtClean="0">
                <a:solidFill>
                  <a:srgbClr val="000000"/>
                </a:solidFill>
                <a:latin typeface="Lora"/>
                <a:ea typeface="Lora Bold"/>
                <a:cs typeface="Lora Bold"/>
                <a:sym typeface="Lora"/>
              </a:rPr>
              <a:t>пп</a:t>
            </a:r>
            <a:r>
              <a:rPr lang="ru-RU" sz="3000" dirty="0" smtClean="0">
                <a:solidFill>
                  <a:srgbClr val="000000"/>
                </a:solidFill>
                <a:latin typeface="Lora"/>
                <a:ea typeface="Lora Bold"/>
                <a:cs typeface="Lora Bold"/>
                <a:sym typeface="Lora"/>
              </a:rPr>
              <a:t>. 2 п. 1 ст. 378.2 НК РФ</a:t>
            </a:r>
            <a:endParaRPr lang="en-US" sz="3000" b="1" dirty="0">
              <a:latin typeface="Lora Bold"/>
              <a:ea typeface="Lora Bold"/>
              <a:cs typeface="Lora Bold"/>
              <a:sym typeface="Lora Bold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6629400" y="2577536"/>
            <a:ext cx="609600" cy="241356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6629400" y="3265622"/>
            <a:ext cx="609600" cy="17254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"/>
          <p:cNvGrpSpPr/>
          <p:nvPr/>
        </p:nvGrpSpPr>
        <p:grpSpPr>
          <a:xfrm>
            <a:off x="-1292838" y="1910171"/>
            <a:ext cx="1601933" cy="6466659"/>
            <a:chOff x="0" y="0"/>
            <a:chExt cx="421908" cy="17031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908" cy="1703153"/>
            </a:xfrm>
            <a:custGeom>
              <a:avLst/>
              <a:gdLst/>
              <a:ahLst/>
              <a:cxnLst/>
              <a:rect l="l" t="t" r="r" b="b"/>
              <a:pathLst>
                <a:path w="421908" h="1703153">
                  <a:moveTo>
                    <a:pt x="210954" y="0"/>
                  </a:moveTo>
                  <a:lnTo>
                    <a:pt x="210954" y="0"/>
                  </a:lnTo>
                  <a:cubicBezTo>
                    <a:pt x="266903" y="0"/>
                    <a:pt x="320560" y="22225"/>
                    <a:pt x="360121" y="61787"/>
                  </a:cubicBezTo>
                  <a:cubicBezTo>
                    <a:pt x="399683" y="101349"/>
                    <a:pt x="421908" y="155006"/>
                    <a:pt x="421908" y="210954"/>
                  </a:cubicBezTo>
                  <a:lnTo>
                    <a:pt x="421908" y="1492199"/>
                  </a:lnTo>
                  <a:cubicBezTo>
                    <a:pt x="421908" y="1548147"/>
                    <a:pt x="399683" y="1601804"/>
                    <a:pt x="360121" y="1641366"/>
                  </a:cubicBezTo>
                  <a:cubicBezTo>
                    <a:pt x="320560" y="1680928"/>
                    <a:pt x="266903" y="1703153"/>
                    <a:pt x="210954" y="1703153"/>
                  </a:cubicBezTo>
                  <a:lnTo>
                    <a:pt x="210954" y="1703153"/>
                  </a:lnTo>
                  <a:cubicBezTo>
                    <a:pt x="155006" y="1703153"/>
                    <a:pt x="101349" y="1680928"/>
                    <a:pt x="61787" y="1641366"/>
                  </a:cubicBezTo>
                  <a:cubicBezTo>
                    <a:pt x="22225" y="1601804"/>
                    <a:pt x="0" y="1548147"/>
                    <a:pt x="0" y="1492199"/>
                  </a:cubicBezTo>
                  <a:lnTo>
                    <a:pt x="0" y="210954"/>
                  </a:lnTo>
                  <a:cubicBezTo>
                    <a:pt x="0" y="155006"/>
                    <a:pt x="22225" y="101349"/>
                    <a:pt x="61787" y="61787"/>
                  </a:cubicBezTo>
                  <a:cubicBezTo>
                    <a:pt x="101349" y="22225"/>
                    <a:pt x="155006" y="0"/>
                    <a:pt x="210954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21908" cy="1750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396113" y="74145"/>
            <a:ext cx="15495773" cy="1106955"/>
            <a:chOff x="0" y="0"/>
            <a:chExt cx="4081191" cy="4561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81191" cy="456185"/>
            </a:xfrm>
            <a:custGeom>
              <a:avLst/>
              <a:gdLst/>
              <a:ahLst/>
              <a:cxnLst/>
              <a:rect l="l" t="t" r="r" b="b"/>
              <a:pathLst>
                <a:path w="4081191" h="456185">
                  <a:moveTo>
                    <a:pt x="25480" y="0"/>
                  </a:moveTo>
                  <a:lnTo>
                    <a:pt x="4055711" y="0"/>
                  </a:lnTo>
                  <a:cubicBezTo>
                    <a:pt x="4062469" y="0"/>
                    <a:pt x="4068950" y="2685"/>
                    <a:pt x="4073728" y="7463"/>
                  </a:cubicBezTo>
                  <a:cubicBezTo>
                    <a:pt x="4078507" y="12242"/>
                    <a:pt x="4081191" y="18723"/>
                    <a:pt x="4081191" y="25480"/>
                  </a:cubicBezTo>
                  <a:lnTo>
                    <a:pt x="4081191" y="430704"/>
                  </a:lnTo>
                  <a:cubicBezTo>
                    <a:pt x="4081191" y="437462"/>
                    <a:pt x="4078507" y="443943"/>
                    <a:pt x="4073728" y="448722"/>
                  </a:cubicBezTo>
                  <a:cubicBezTo>
                    <a:pt x="4068950" y="453500"/>
                    <a:pt x="4062469" y="456185"/>
                    <a:pt x="4055711" y="456185"/>
                  </a:cubicBezTo>
                  <a:lnTo>
                    <a:pt x="25480" y="456185"/>
                  </a:lnTo>
                  <a:cubicBezTo>
                    <a:pt x="18723" y="456185"/>
                    <a:pt x="12242" y="453500"/>
                    <a:pt x="7463" y="448722"/>
                  </a:cubicBezTo>
                  <a:cubicBezTo>
                    <a:pt x="2685" y="443943"/>
                    <a:pt x="0" y="437462"/>
                    <a:pt x="0" y="430704"/>
                  </a:cubicBezTo>
                  <a:lnTo>
                    <a:pt x="0" y="25480"/>
                  </a:lnTo>
                  <a:cubicBezTo>
                    <a:pt x="0" y="18723"/>
                    <a:pt x="2685" y="12242"/>
                    <a:pt x="7463" y="7463"/>
                  </a:cubicBezTo>
                  <a:cubicBezTo>
                    <a:pt x="12242" y="2685"/>
                    <a:pt x="18723" y="0"/>
                    <a:pt x="25480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081191" cy="50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0"/>
            <a:ext cx="854561" cy="1028700"/>
            <a:chOff x="0" y="0"/>
            <a:chExt cx="225070" cy="2709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5070" cy="270933"/>
            </a:xfrm>
            <a:custGeom>
              <a:avLst/>
              <a:gdLst/>
              <a:ahLst/>
              <a:cxnLst/>
              <a:rect l="l" t="t" r="r" b="b"/>
              <a:pathLst>
                <a:path w="225070" h="270933">
                  <a:moveTo>
                    <a:pt x="0" y="0"/>
                  </a:moveTo>
                  <a:lnTo>
                    <a:pt x="225070" y="0"/>
                  </a:lnTo>
                  <a:lnTo>
                    <a:pt x="225070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FFA0A0">
                    <a:alpha val="100000"/>
                  </a:srgbClr>
                </a:gs>
                <a:gs pos="100000">
                  <a:srgbClr val="EF000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25070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57553" y="1259395"/>
            <a:ext cx="11155119" cy="2440183"/>
          </a:xfrm>
          <a:custGeom>
            <a:avLst/>
            <a:gdLst/>
            <a:ahLst/>
            <a:cxnLst/>
            <a:rect l="l" t="t" r="r" b="b"/>
            <a:pathLst>
              <a:path w="13437937" h="2939549">
                <a:moveTo>
                  <a:pt x="0" y="0"/>
                </a:moveTo>
                <a:lnTo>
                  <a:pt x="13437937" y="0"/>
                </a:lnTo>
                <a:lnTo>
                  <a:pt x="13437937" y="2939549"/>
                </a:lnTo>
                <a:lnTo>
                  <a:pt x="0" y="29395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5562600" y="1259395"/>
            <a:ext cx="1851619" cy="416381"/>
            <a:chOff x="0" y="0"/>
            <a:chExt cx="701105" cy="1576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01105" cy="157660"/>
            </a:xfrm>
            <a:custGeom>
              <a:avLst/>
              <a:gdLst/>
              <a:ahLst/>
              <a:cxnLst/>
              <a:rect l="l" t="t" r="r" b="b"/>
              <a:pathLst>
                <a:path w="701105" h="157660">
                  <a:moveTo>
                    <a:pt x="0" y="0"/>
                  </a:moveTo>
                  <a:lnTo>
                    <a:pt x="701105" y="0"/>
                  </a:lnTo>
                  <a:lnTo>
                    <a:pt x="701105" y="157660"/>
                  </a:lnTo>
                  <a:lnTo>
                    <a:pt x="0" y="1576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701105" cy="2052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371600" y="114300"/>
            <a:ext cx="15490916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2"/>
              </a:lnSpc>
            </a:pPr>
            <a:r>
              <a:rPr lang="ru-RU" sz="4551" b="1" dirty="0" smtClean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Налоговые льготы</a:t>
            </a:r>
            <a:endParaRPr lang="en-US" sz="4551" b="1" dirty="0">
              <a:solidFill>
                <a:srgbClr val="FFFFFF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8741" y="-103187"/>
            <a:ext cx="697079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ru-RU" sz="6500" dirty="0" smtClean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4</a:t>
            </a:r>
            <a:endParaRPr lang="en-US" sz="6500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2" name="AutoShape 22"/>
          <p:cNvSpPr/>
          <p:nvPr/>
        </p:nvSpPr>
        <p:spPr>
          <a:xfrm flipV="1">
            <a:off x="4544606" y="1675776"/>
            <a:ext cx="939217" cy="327981"/>
          </a:xfrm>
          <a:prstGeom prst="line">
            <a:avLst/>
          </a:prstGeom>
          <a:ln w="57150" cap="flat">
            <a:solidFill>
              <a:srgbClr val="FF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3" name="AutoShape 23"/>
          <p:cNvSpPr/>
          <p:nvPr/>
        </p:nvSpPr>
        <p:spPr>
          <a:xfrm flipH="1">
            <a:off x="6248398" y="3314700"/>
            <a:ext cx="762001" cy="990600"/>
          </a:xfrm>
          <a:prstGeom prst="line">
            <a:avLst/>
          </a:prstGeom>
          <a:ln w="57150" cap="flat">
            <a:solidFill>
              <a:srgbClr val="FF0000"/>
            </a:solidFill>
            <a:prstDash val="solid"/>
            <a:headEnd type="none" w="sm" len="sm"/>
            <a:tailEnd type="arrow" w="med" len="sm"/>
          </a:ln>
        </p:spPr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063597"/>
              </p:ext>
            </p:extLst>
          </p:nvPr>
        </p:nvGraphicFramePr>
        <p:xfrm>
          <a:off x="11203983" y="3508784"/>
          <a:ext cx="7084017" cy="17780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209801"/>
                <a:gridCol w="4874216"/>
              </a:tblGrid>
              <a:tr h="177800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Lora" panose="020B0604020202020204" charset="-52"/>
                        </a:rPr>
                        <a:t>п. 2 ст. 346.11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Lora" panose="020B0604020202020204" charset="-52"/>
                        </a:rPr>
                        <a:t>НК РФ</a:t>
                      </a:r>
                      <a:endParaRPr lang="ru-RU" sz="2000" b="0" dirty="0">
                        <a:latin typeface="Lora" panose="020B060402020202020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 smtClean="0">
                          <a:latin typeface="Lora" panose="020B0604020202020204" charset="-52"/>
                        </a:rPr>
                        <a:t>применение УСН организациями предусматривает их освобождение от обязанности по уплате налога на прибыль организаций, налога на имущество организаций</a:t>
                      </a:r>
                      <a:endParaRPr lang="ru-RU" sz="2000" b="0" dirty="0">
                        <a:latin typeface="Lora" panose="020B0604020202020204" charset="-52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453899"/>
              </p:ext>
            </p:extLst>
          </p:nvPr>
        </p:nvGraphicFramePr>
        <p:xfrm>
          <a:off x="8125217" y="5283327"/>
          <a:ext cx="10134600" cy="44500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161405"/>
                <a:gridCol w="6973195"/>
              </a:tblGrid>
              <a:tr h="177800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Lora" panose="020B0604020202020204" charset="-52"/>
                        </a:rPr>
                        <a:t>п. 26 ст. 381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Lora" panose="020B0604020202020204" charset="-52"/>
                        </a:rPr>
                        <a:t>НК РФ</a:t>
                      </a:r>
                    </a:p>
                  </a:txBody>
                  <a:tcPr anchor="ctr"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 smtClean="0">
                          <a:latin typeface="Lora" panose="020B0604020202020204" charset="-52"/>
                        </a:rPr>
                        <a:t>в отношении имущества, учитываемого на балансе организации - участника СЭЗ, созданного или приобретенного в целях выполнения договора об условиях деятельности в СЭЗ и расположенного на территории данной СЭЗ, </a:t>
                      </a:r>
                      <a:r>
                        <a:rPr lang="ru-RU" sz="2000" b="1" dirty="0" smtClean="0">
                          <a:latin typeface="Lora" panose="020B0604020202020204" charset="-52"/>
                        </a:rPr>
                        <a:t>в течение 10 лет с месяца, следующего за месяцем принятия на учет указанного имущества</a:t>
                      </a:r>
                      <a:endParaRPr lang="ru-RU" sz="2000" b="1" dirty="0">
                        <a:latin typeface="Lora" panose="020B0604020202020204" charset="-52"/>
                      </a:endParaRPr>
                    </a:p>
                  </a:txBody>
                  <a:tcPr>
                    <a:solidFill>
                      <a:srgbClr val="DAEDF3"/>
                    </a:solidFill>
                  </a:tcPr>
                </a:tc>
              </a:tr>
              <a:tr h="177800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Lora" panose="020B0604020202020204" charset="-52"/>
                        </a:rPr>
                        <a:t>п. 8 ст. 4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Lora" panose="020B0604020202020204" charset="-52"/>
                        </a:rPr>
                        <a:t>Закона города Севастополя от 26.11.2014 №80-ЗС</a:t>
                      </a:r>
                      <a:endParaRPr lang="ru-RU" sz="2000" b="0" dirty="0">
                        <a:latin typeface="Lora" panose="020B0604020202020204" charset="-5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 smtClean="0">
                          <a:latin typeface="Lora" panose="020B0604020202020204" charset="-52"/>
                        </a:rPr>
                        <a:t>освобождаются от уплаты налога органы государственной власти г. Севастополя, автономные, бюджетные и казенные учреждения г. Севастополя - в отношении имущества, находящегося в собственности г. Севастополя, закрепленного за ними на праве оперативного управления и используемого для осуществления возложенных на них функций.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-1292838" y="1910171"/>
            <a:ext cx="1601933" cy="6466659"/>
            <a:chOff x="0" y="0"/>
            <a:chExt cx="421908" cy="17031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908" cy="1703153"/>
            </a:xfrm>
            <a:custGeom>
              <a:avLst/>
              <a:gdLst/>
              <a:ahLst/>
              <a:cxnLst/>
              <a:rect l="l" t="t" r="r" b="b"/>
              <a:pathLst>
                <a:path w="421908" h="1703153">
                  <a:moveTo>
                    <a:pt x="210954" y="0"/>
                  </a:moveTo>
                  <a:lnTo>
                    <a:pt x="210954" y="0"/>
                  </a:lnTo>
                  <a:cubicBezTo>
                    <a:pt x="266903" y="0"/>
                    <a:pt x="320560" y="22225"/>
                    <a:pt x="360121" y="61787"/>
                  </a:cubicBezTo>
                  <a:cubicBezTo>
                    <a:pt x="399683" y="101349"/>
                    <a:pt x="421908" y="155006"/>
                    <a:pt x="421908" y="210954"/>
                  </a:cubicBezTo>
                  <a:lnTo>
                    <a:pt x="421908" y="1492199"/>
                  </a:lnTo>
                  <a:cubicBezTo>
                    <a:pt x="421908" y="1548147"/>
                    <a:pt x="399683" y="1601804"/>
                    <a:pt x="360121" y="1641366"/>
                  </a:cubicBezTo>
                  <a:cubicBezTo>
                    <a:pt x="320560" y="1680928"/>
                    <a:pt x="266903" y="1703153"/>
                    <a:pt x="210954" y="1703153"/>
                  </a:cubicBezTo>
                  <a:lnTo>
                    <a:pt x="210954" y="1703153"/>
                  </a:lnTo>
                  <a:cubicBezTo>
                    <a:pt x="155006" y="1703153"/>
                    <a:pt x="101349" y="1680928"/>
                    <a:pt x="61787" y="1641366"/>
                  </a:cubicBezTo>
                  <a:cubicBezTo>
                    <a:pt x="22225" y="1601804"/>
                    <a:pt x="0" y="1548147"/>
                    <a:pt x="0" y="1492199"/>
                  </a:cubicBezTo>
                  <a:lnTo>
                    <a:pt x="0" y="210954"/>
                  </a:lnTo>
                  <a:cubicBezTo>
                    <a:pt x="0" y="155006"/>
                    <a:pt x="22225" y="101349"/>
                    <a:pt x="61787" y="61787"/>
                  </a:cubicBezTo>
                  <a:cubicBezTo>
                    <a:pt x="101349" y="22225"/>
                    <a:pt x="155006" y="0"/>
                    <a:pt x="210954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21908" cy="1750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6" name="Рисунок 25"/>
          <p:cNvPicPr/>
          <p:nvPr/>
        </p:nvPicPr>
        <p:blipFill rotWithShape="1">
          <a:blip r:embed="rId4"/>
          <a:srcRect l="8531" t="17702" r="17277" b="6620"/>
          <a:stretch/>
        </p:blipFill>
        <p:spPr>
          <a:xfrm>
            <a:off x="157553" y="4408487"/>
            <a:ext cx="7995849" cy="4585712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89912" y="4397784"/>
            <a:ext cx="7968708" cy="940718"/>
            <a:chOff x="0" y="0"/>
            <a:chExt cx="3030917" cy="32949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030917" cy="329495"/>
            </a:xfrm>
            <a:custGeom>
              <a:avLst/>
              <a:gdLst/>
              <a:ahLst/>
              <a:cxnLst/>
              <a:rect l="l" t="t" r="r" b="b"/>
              <a:pathLst>
                <a:path w="3030917" h="329495">
                  <a:moveTo>
                    <a:pt x="0" y="0"/>
                  </a:moveTo>
                  <a:lnTo>
                    <a:pt x="3030917" y="0"/>
                  </a:lnTo>
                  <a:lnTo>
                    <a:pt x="3030917" y="329495"/>
                  </a:lnTo>
                  <a:lnTo>
                    <a:pt x="0" y="32949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FF0000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3030917" cy="377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292838" y="1910171"/>
            <a:ext cx="1601933" cy="6466659"/>
            <a:chOff x="0" y="0"/>
            <a:chExt cx="421908" cy="17031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908" cy="1703153"/>
            </a:xfrm>
            <a:custGeom>
              <a:avLst/>
              <a:gdLst/>
              <a:ahLst/>
              <a:cxnLst/>
              <a:rect l="l" t="t" r="r" b="b"/>
              <a:pathLst>
                <a:path w="421908" h="1703153">
                  <a:moveTo>
                    <a:pt x="210954" y="0"/>
                  </a:moveTo>
                  <a:lnTo>
                    <a:pt x="210954" y="0"/>
                  </a:lnTo>
                  <a:cubicBezTo>
                    <a:pt x="266903" y="0"/>
                    <a:pt x="320560" y="22225"/>
                    <a:pt x="360121" y="61787"/>
                  </a:cubicBezTo>
                  <a:cubicBezTo>
                    <a:pt x="399683" y="101349"/>
                    <a:pt x="421908" y="155006"/>
                    <a:pt x="421908" y="210954"/>
                  </a:cubicBezTo>
                  <a:lnTo>
                    <a:pt x="421908" y="1492199"/>
                  </a:lnTo>
                  <a:cubicBezTo>
                    <a:pt x="421908" y="1548147"/>
                    <a:pt x="399683" y="1601804"/>
                    <a:pt x="360121" y="1641366"/>
                  </a:cubicBezTo>
                  <a:cubicBezTo>
                    <a:pt x="320560" y="1680928"/>
                    <a:pt x="266903" y="1703153"/>
                    <a:pt x="210954" y="1703153"/>
                  </a:cubicBezTo>
                  <a:lnTo>
                    <a:pt x="210954" y="1703153"/>
                  </a:lnTo>
                  <a:cubicBezTo>
                    <a:pt x="155006" y="1703153"/>
                    <a:pt x="101349" y="1680928"/>
                    <a:pt x="61787" y="1641366"/>
                  </a:cubicBezTo>
                  <a:cubicBezTo>
                    <a:pt x="22225" y="1601804"/>
                    <a:pt x="0" y="1548147"/>
                    <a:pt x="0" y="1492199"/>
                  </a:cubicBezTo>
                  <a:lnTo>
                    <a:pt x="0" y="210954"/>
                  </a:lnTo>
                  <a:cubicBezTo>
                    <a:pt x="0" y="155006"/>
                    <a:pt x="22225" y="101349"/>
                    <a:pt x="61787" y="61787"/>
                  </a:cubicBezTo>
                  <a:cubicBezTo>
                    <a:pt x="101349" y="22225"/>
                    <a:pt x="155006" y="0"/>
                    <a:pt x="210954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21908" cy="1750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96113" y="74145"/>
            <a:ext cx="15495773" cy="1732077"/>
            <a:chOff x="0" y="0"/>
            <a:chExt cx="4081191" cy="4561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81191" cy="456185"/>
            </a:xfrm>
            <a:custGeom>
              <a:avLst/>
              <a:gdLst/>
              <a:ahLst/>
              <a:cxnLst/>
              <a:rect l="l" t="t" r="r" b="b"/>
              <a:pathLst>
                <a:path w="4081191" h="456185">
                  <a:moveTo>
                    <a:pt x="25480" y="0"/>
                  </a:moveTo>
                  <a:lnTo>
                    <a:pt x="4055711" y="0"/>
                  </a:lnTo>
                  <a:cubicBezTo>
                    <a:pt x="4062469" y="0"/>
                    <a:pt x="4068950" y="2685"/>
                    <a:pt x="4073728" y="7463"/>
                  </a:cubicBezTo>
                  <a:cubicBezTo>
                    <a:pt x="4078507" y="12242"/>
                    <a:pt x="4081191" y="18723"/>
                    <a:pt x="4081191" y="25480"/>
                  </a:cubicBezTo>
                  <a:lnTo>
                    <a:pt x="4081191" y="430704"/>
                  </a:lnTo>
                  <a:cubicBezTo>
                    <a:pt x="4081191" y="437462"/>
                    <a:pt x="4078507" y="443943"/>
                    <a:pt x="4073728" y="448722"/>
                  </a:cubicBezTo>
                  <a:cubicBezTo>
                    <a:pt x="4068950" y="453500"/>
                    <a:pt x="4062469" y="456185"/>
                    <a:pt x="4055711" y="456185"/>
                  </a:cubicBezTo>
                  <a:lnTo>
                    <a:pt x="25480" y="456185"/>
                  </a:lnTo>
                  <a:cubicBezTo>
                    <a:pt x="18723" y="456185"/>
                    <a:pt x="12242" y="453500"/>
                    <a:pt x="7463" y="448722"/>
                  </a:cubicBezTo>
                  <a:cubicBezTo>
                    <a:pt x="2685" y="443943"/>
                    <a:pt x="0" y="437462"/>
                    <a:pt x="0" y="430704"/>
                  </a:cubicBezTo>
                  <a:lnTo>
                    <a:pt x="0" y="25480"/>
                  </a:lnTo>
                  <a:cubicBezTo>
                    <a:pt x="0" y="18723"/>
                    <a:pt x="2685" y="12242"/>
                    <a:pt x="7463" y="7463"/>
                  </a:cubicBezTo>
                  <a:cubicBezTo>
                    <a:pt x="12242" y="2685"/>
                    <a:pt x="18723" y="0"/>
                    <a:pt x="25480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081191" cy="50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0"/>
            <a:ext cx="854561" cy="1028700"/>
            <a:chOff x="0" y="0"/>
            <a:chExt cx="225070" cy="2709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5070" cy="270933"/>
            </a:xfrm>
            <a:custGeom>
              <a:avLst/>
              <a:gdLst/>
              <a:ahLst/>
              <a:cxnLst/>
              <a:rect l="l" t="t" r="r" b="b"/>
              <a:pathLst>
                <a:path w="225070" h="270933">
                  <a:moveTo>
                    <a:pt x="0" y="0"/>
                  </a:moveTo>
                  <a:lnTo>
                    <a:pt x="225070" y="0"/>
                  </a:lnTo>
                  <a:lnTo>
                    <a:pt x="225070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FFA0A0">
                    <a:alpha val="100000"/>
                  </a:srgbClr>
                </a:gs>
                <a:gs pos="100000">
                  <a:srgbClr val="EF000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25070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396113" y="101056"/>
            <a:ext cx="15490916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2"/>
              </a:lnSpc>
            </a:pPr>
            <a:r>
              <a:rPr lang="ru-RU" sz="4000" b="1" dirty="0" smtClean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Статья 2 </a:t>
            </a:r>
            <a:r>
              <a:rPr lang="en-US" sz="4000" b="1" dirty="0" err="1" smtClean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Закон</a:t>
            </a:r>
            <a:r>
              <a:rPr lang="ru-RU" sz="4000" b="1" dirty="0" smtClean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а</a:t>
            </a:r>
            <a:r>
              <a:rPr lang="en-US" sz="4000" b="1" dirty="0" smtClean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города</a:t>
            </a:r>
            <a:r>
              <a:rPr lang="en-US" sz="4000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Севастополя</a:t>
            </a:r>
            <a:r>
              <a:rPr lang="en-US" sz="4000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от</a:t>
            </a:r>
            <a:r>
              <a:rPr lang="en-US" sz="4000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26.11.2014 № 81-ЗС </a:t>
            </a:r>
          </a:p>
          <a:p>
            <a:pPr algn="ctr">
              <a:lnSpc>
                <a:spcPts val="6372"/>
              </a:lnSpc>
            </a:pPr>
            <a:r>
              <a:rPr lang="en-US" sz="4000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«О </a:t>
            </a:r>
            <a:r>
              <a:rPr lang="en-US" sz="4000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земельном</a:t>
            </a:r>
            <a:r>
              <a:rPr lang="en-US" sz="4000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налоге</a:t>
            </a:r>
            <a:r>
              <a:rPr lang="en-US" sz="4000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»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8741" y="-103187"/>
            <a:ext cx="697079" cy="1166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ru-RU" sz="6500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5</a:t>
            </a:r>
            <a:endParaRPr lang="en-US" sz="6500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419022"/>
              </p:ext>
            </p:extLst>
          </p:nvPr>
        </p:nvGraphicFramePr>
        <p:xfrm>
          <a:off x="609600" y="1943100"/>
          <a:ext cx="17373600" cy="58216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3716000"/>
                <a:gridCol w="3657600"/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500" b="1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Налоговые ставки</a:t>
                      </a:r>
                      <a:endParaRPr lang="en-US" sz="3500" b="1" dirty="0" smtClean="0">
                        <a:solidFill>
                          <a:srgbClr val="000000"/>
                        </a:solidFill>
                        <a:latin typeface="Lora" panose="020B0604020202020204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3500" dirty="0">
                        <a:latin typeface="Lora" panose="020B0604020202020204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в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отношении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земельных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участков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,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не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используемых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в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предпринимательской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деятельности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,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приобретенных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(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предоставленных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)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для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ведения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личного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подсобного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хозяйства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,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садоводства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или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огородничества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, а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также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земельных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участков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общего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назначения</a:t>
                      </a:r>
                      <a:endParaRPr lang="en-US" sz="2300" b="0" dirty="0" smtClean="0">
                        <a:solidFill>
                          <a:srgbClr val="000000"/>
                        </a:solidFill>
                        <a:latin typeface="Lora" panose="020B0604020202020204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C00000"/>
                          </a:solidFill>
                          <a:latin typeface="Lora" panose="020B0604020202020204" charset="-52"/>
                        </a:rPr>
                        <a:t>0,3 %</a:t>
                      </a:r>
                      <a:endParaRPr lang="ru-RU" sz="6000" b="1" dirty="0">
                        <a:solidFill>
                          <a:srgbClr val="C00000"/>
                        </a:solidFill>
                        <a:latin typeface="Lora" panose="020B0604020202020204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300" b="0" dirty="0" smtClean="0">
                          <a:latin typeface="Lora" panose="020B0604020202020204" charset="-52"/>
                        </a:rPr>
                        <a:t>в отношении земельных участков, занятых жилищным фондом и (или) объектами инженерной инфраструктуры жилищно-коммунального комплекса или приобретенных (предоставленных) для жилищного строительства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300" b="0" dirty="0" smtClean="0">
                          <a:latin typeface="Lora" panose="020B0604020202020204" charset="-52"/>
                        </a:rPr>
                        <a:t>в отношении земельных участков, ограниченных в обороте в соответствии с законодательством Российской Федерации, предоставленных для обеспечения обороны, безопасности и таможенных нужд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300" b="0" dirty="0" smtClean="0">
                          <a:latin typeface="Lora" panose="020B0604020202020204" charset="-52"/>
                        </a:rPr>
                        <a:t>в отношении земельных участков, отнесенных к землям сельскохозяйственного назначения или к землям в составе зон сельскохозяйственного использования в населенных пунктах и используемых для сельскохозяйственного производства;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в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отношении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прочих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земельных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участков</a:t>
                      </a:r>
                      <a:endParaRPr lang="ru-RU" sz="2300" b="0" dirty="0">
                        <a:latin typeface="Lora" panose="020B0604020202020204" charset="-5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b="1" dirty="0" smtClean="0">
                          <a:latin typeface="Lora" panose="020B0604020202020204" charset="-52"/>
                        </a:rPr>
                        <a:t>1</a:t>
                      </a:r>
                      <a:r>
                        <a:rPr lang="ru-RU" sz="3500" b="1" dirty="0" smtClean="0">
                          <a:latin typeface="Lora" panose="020B0604020202020204" charset="-52"/>
                        </a:rPr>
                        <a:t>,</a:t>
                      </a:r>
                      <a:r>
                        <a:rPr lang="en-US" sz="3500" b="1" dirty="0" smtClean="0">
                          <a:latin typeface="Lora" panose="020B0604020202020204" charset="-52"/>
                        </a:rPr>
                        <a:t>2</a:t>
                      </a:r>
                      <a:r>
                        <a:rPr lang="ru-RU" sz="3500" b="1" dirty="0" smtClean="0">
                          <a:latin typeface="Lora" panose="020B0604020202020204" charset="-52"/>
                        </a:rPr>
                        <a:t> %</a:t>
                      </a:r>
                      <a:endParaRPr lang="ru-RU" sz="3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pSp>
        <p:nvGrpSpPr>
          <p:cNvPr id="55" name="Group 24"/>
          <p:cNvGrpSpPr/>
          <p:nvPr/>
        </p:nvGrpSpPr>
        <p:grpSpPr>
          <a:xfrm>
            <a:off x="3505200" y="8039100"/>
            <a:ext cx="11430000" cy="1752600"/>
            <a:chOff x="0" y="0"/>
            <a:chExt cx="1657966" cy="1021146"/>
          </a:xfrm>
        </p:grpSpPr>
        <p:sp>
          <p:nvSpPr>
            <p:cNvPr id="56" name="Freeform 25"/>
            <p:cNvSpPr/>
            <p:nvPr/>
          </p:nvSpPr>
          <p:spPr>
            <a:xfrm>
              <a:off x="0" y="0"/>
              <a:ext cx="1657966" cy="1021146"/>
            </a:xfrm>
            <a:custGeom>
              <a:avLst/>
              <a:gdLst/>
              <a:ahLst/>
              <a:cxnLst/>
              <a:rect l="l" t="t" r="r" b="b"/>
              <a:pathLst>
                <a:path w="1657966" h="1021146">
                  <a:moveTo>
                    <a:pt x="62722" y="0"/>
                  </a:moveTo>
                  <a:lnTo>
                    <a:pt x="1595244" y="0"/>
                  </a:lnTo>
                  <a:cubicBezTo>
                    <a:pt x="1611879" y="0"/>
                    <a:pt x="1627833" y="6608"/>
                    <a:pt x="1639595" y="18371"/>
                  </a:cubicBezTo>
                  <a:cubicBezTo>
                    <a:pt x="1651358" y="30133"/>
                    <a:pt x="1657966" y="46087"/>
                    <a:pt x="1657966" y="62722"/>
                  </a:cubicBezTo>
                  <a:lnTo>
                    <a:pt x="1657966" y="958424"/>
                  </a:lnTo>
                  <a:cubicBezTo>
                    <a:pt x="1657966" y="993064"/>
                    <a:pt x="1629885" y="1021146"/>
                    <a:pt x="1595244" y="1021146"/>
                  </a:cubicBezTo>
                  <a:lnTo>
                    <a:pt x="62722" y="1021146"/>
                  </a:lnTo>
                  <a:cubicBezTo>
                    <a:pt x="46087" y="1021146"/>
                    <a:pt x="30133" y="1014538"/>
                    <a:pt x="18371" y="1002775"/>
                  </a:cubicBezTo>
                  <a:cubicBezTo>
                    <a:pt x="6608" y="991012"/>
                    <a:pt x="0" y="975059"/>
                    <a:pt x="0" y="958424"/>
                  </a:cubicBezTo>
                  <a:lnTo>
                    <a:pt x="0" y="62722"/>
                  </a:lnTo>
                  <a:cubicBezTo>
                    <a:pt x="0" y="46087"/>
                    <a:pt x="6608" y="30133"/>
                    <a:pt x="18371" y="18371"/>
                  </a:cubicBezTo>
                  <a:cubicBezTo>
                    <a:pt x="30133" y="6608"/>
                    <a:pt x="46087" y="0"/>
                    <a:pt x="62722" y="0"/>
                  </a:cubicBez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  <p:sp>
          <p:nvSpPr>
            <p:cNvPr id="57" name="TextBox 26"/>
            <p:cNvSpPr txBox="1"/>
            <p:nvPr/>
          </p:nvSpPr>
          <p:spPr>
            <a:xfrm>
              <a:off x="0" y="-47625"/>
              <a:ext cx="1657966" cy="10687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4" name="TextBox 27"/>
          <p:cNvSpPr txBox="1"/>
          <p:nvPr/>
        </p:nvSpPr>
        <p:spPr>
          <a:xfrm>
            <a:off x="3733800" y="8267700"/>
            <a:ext cx="108204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ru-RU" sz="2500" b="1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прекращается </a:t>
            </a:r>
            <a:r>
              <a:rPr lang="ru-RU" sz="2500" b="1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«мораторий» </a:t>
            </a:r>
            <a:r>
              <a:rPr lang="ru-RU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 применение результатов кадастровой оценки, повлекших на 1 января 2023 г. увеличение кадастровой стоимости (налоговой базы) земельных участков</a:t>
            </a:r>
            <a:endParaRPr lang="en-US" sz="2500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6611600" y="2857500"/>
            <a:ext cx="1113629" cy="1066800"/>
          </a:xfrm>
          <a:prstGeom prst="ellipse">
            <a:avLst/>
          </a:prstGeom>
          <a:noFill/>
          <a:ln w="984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!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295961" y="74145"/>
            <a:ext cx="15696077" cy="1732077"/>
            <a:chOff x="0" y="0"/>
            <a:chExt cx="4133946" cy="4561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33946" cy="456185"/>
            </a:xfrm>
            <a:custGeom>
              <a:avLst/>
              <a:gdLst/>
              <a:ahLst/>
              <a:cxnLst/>
              <a:rect l="l" t="t" r="r" b="b"/>
              <a:pathLst>
                <a:path w="4133946" h="456185">
                  <a:moveTo>
                    <a:pt x="25155" y="0"/>
                  </a:moveTo>
                  <a:lnTo>
                    <a:pt x="4108791" y="0"/>
                  </a:lnTo>
                  <a:cubicBezTo>
                    <a:pt x="4115462" y="0"/>
                    <a:pt x="4121861" y="2650"/>
                    <a:pt x="4126578" y="7368"/>
                  </a:cubicBezTo>
                  <a:cubicBezTo>
                    <a:pt x="4131296" y="12085"/>
                    <a:pt x="4133946" y="18484"/>
                    <a:pt x="4133946" y="25155"/>
                  </a:cubicBezTo>
                  <a:lnTo>
                    <a:pt x="4133946" y="431030"/>
                  </a:lnTo>
                  <a:cubicBezTo>
                    <a:pt x="4133946" y="444922"/>
                    <a:pt x="4122684" y="456185"/>
                    <a:pt x="4108791" y="456185"/>
                  </a:cubicBezTo>
                  <a:lnTo>
                    <a:pt x="25155" y="456185"/>
                  </a:lnTo>
                  <a:cubicBezTo>
                    <a:pt x="18484" y="456185"/>
                    <a:pt x="12085" y="453534"/>
                    <a:pt x="7368" y="448817"/>
                  </a:cubicBezTo>
                  <a:cubicBezTo>
                    <a:pt x="2650" y="444099"/>
                    <a:pt x="0" y="437701"/>
                    <a:pt x="0" y="431030"/>
                  </a:cubicBezTo>
                  <a:lnTo>
                    <a:pt x="0" y="25155"/>
                  </a:lnTo>
                  <a:cubicBezTo>
                    <a:pt x="0" y="18484"/>
                    <a:pt x="2650" y="12085"/>
                    <a:pt x="7368" y="7368"/>
                  </a:cubicBezTo>
                  <a:cubicBezTo>
                    <a:pt x="12085" y="2650"/>
                    <a:pt x="18484" y="0"/>
                    <a:pt x="25155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133946" cy="50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398542" y="121034"/>
            <a:ext cx="15490916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Порядок</a:t>
            </a:r>
            <a:r>
              <a:rPr lang="en-US" sz="4500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500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представления</a:t>
            </a:r>
            <a:r>
              <a:rPr lang="en-US" sz="4500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500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уведомлений</a:t>
            </a:r>
            <a:r>
              <a:rPr lang="en-US" sz="4500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и </a:t>
            </a:r>
            <a:r>
              <a:rPr lang="en-US" sz="4500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деклараций</a:t>
            </a:r>
            <a:r>
              <a:rPr lang="en-US" sz="4500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500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по</a:t>
            </a:r>
            <a:r>
              <a:rPr lang="en-US" sz="4500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500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налогу</a:t>
            </a:r>
            <a:r>
              <a:rPr lang="en-US" sz="4500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500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на</a:t>
            </a:r>
            <a:r>
              <a:rPr lang="en-US" sz="4500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500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имущество</a:t>
            </a:r>
            <a:r>
              <a:rPr lang="en-US" sz="4500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500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российских</a:t>
            </a:r>
            <a:r>
              <a:rPr lang="en-US" sz="4500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500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организаций</a:t>
            </a:r>
            <a:endParaRPr lang="en-US" sz="4500" b="1" dirty="0">
              <a:solidFill>
                <a:srgbClr val="FFFFFF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1292838" y="1910171"/>
            <a:ext cx="1601933" cy="6466659"/>
            <a:chOff x="0" y="0"/>
            <a:chExt cx="421908" cy="17031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908" cy="1703153"/>
            </a:xfrm>
            <a:custGeom>
              <a:avLst/>
              <a:gdLst/>
              <a:ahLst/>
              <a:cxnLst/>
              <a:rect l="l" t="t" r="r" b="b"/>
              <a:pathLst>
                <a:path w="421908" h="1703153">
                  <a:moveTo>
                    <a:pt x="210954" y="0"/>
                  </a:moveTo>
                  <a:lnTo>
                    <a:pt x="210954" y="0"/>
                  </a:lnTo>
                  <a:cubicBezTo>
                    <a:pt x="266903" y="0"/>
                    <a:pt x="320560" y="22225"/>
                    <a:pt x="360121" y="61787"/>
                  </a:cubicBezTo>
                  <a:cubicBezTo>
                    <a:pt x="399683" y="101349"/>
                    <a:pt x="421908" y="155006"/>
                    <a:pt x="421908" y="210954"/>
                  </a:cubicBezTo>
                  <a:lnTo>
                    <a:pt x="421908" y="1492199"/>
                  </a:lnTo>
                  <a:cubicBezTo>
                    <a:pt x="421908" y="1548147"/>
                    <a:pt x="399683" y="1601804"/>
                    <a:pt x="360121" y="1641366"/>
                  </a:cubicBezTo>
                  <a:cubicBezTo>
                    <a:pt x="320560" y="1680928"/>
                    <a:pt x="266903" y="1703153"/>
                    <a:pt x="210954" y="1703153"/>
                  </a:cubicBezTo>
                  <a:lnTo>
                    <a:pt x="210954" y="1703153"/>
                  </a:lnTo>
                  <a:cubicBezTo>
                    <a:pt x="155006" y="1703153"/>
                    <a:pt x="101349" y="1680928"/>
                    <a:pt x="61787" y="1641366"/>
                  </a:cubicBezTo>
                  <a:cubicBezTo>
                    <a:pt x="22225" y="1601804"/>
                    <a:pt x="0" y="1548147"/>
                    <a:pt x="0" y="1492199"/>
                  </a:cubicBezTo>
                  <a:lnTo>
                    <a:pt x="0" y="210954"/>
                  </a:lnTo>
                  <a:cubicBezTo>
                    <a:pt x="0" y="155006"/>
                    <a:pt x="22225" y="101349"/>
                    <a:pt x="61787" y="61787"/>
                  </a:cubicBezTo>
                  <a:cubicBezTo>
                    <a:pt x="101349" y="22225"/>
                    <a:pt x="155006" y="0"/>
                    <a:pt x="210954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21908" cy="1750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0"/>
            <a:ext cx="854561" cy="1028700"/>
            <a:chOff x="0" y="0"/>
            <a:chExt cx="225070" cy="2709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5070" cy="270933"/>
            </a:xfrm>
            <a:custGeom>
              <a:avLst/>
              <a:gdLst/>
              <a:ahLst/>
              <a:cxnLst/>
              <a:rect l="l" t="t" r="r" b="b"/>
              <a:pathLst>
                <a:path w="225070" h="270933">
                  <a:moveTo>
                    <a:pt x="0" y="0"/>
                  </a:moveTo>
                  <a:lnTo>
                    <a:pt x="225070" y="0"/>
                  </a:lnTo>
                  <a:lnTo>
                    <a:pt x="225070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FFA0A0">
                    <a:alpha val="100000"/>
                  </a:srgbClr>
                </a:gs>
                <a:gs pos="100000">
                  <a:srgbClr val="EF000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25070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920258" y="6927634"/>
            <a:ext cx="6409549" cy="1444903"/>
            <a:chOff x="0" y="0"/>
            <a:chExt cx="1688112" cy="38055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88112" cy="380551"/>
            </a:xfrm>
            <a:custGeom>
              <a:avLst/>
              <a:gdLst/>
              <a:ahLst/>
              <a:cxnLst/>
              <a:rect l="l" t="t" r="r" b="b"/>
              <a:pathLst>
                <a:path w="1688112" h="380551">
                  <a:moveTo>
                    <a:pt x="61602" y="0"/>
                  </a:moveTo>
                  <a:lnTo>
                    <a:pt x="1626510" y="0"/>
                  </a:lnTo>
                  <a:cubicBezTo>
                    <a:pt x="1642848" y="0"/>
                    <a:pt x="1658517" y="6490"/>
                    <a:pt x="1670069" y="18043"/>
                  </a:cubicBezTo>
                  <a:cubicBezTo>
                    <a:pt x="1681622" y="29595"/>
                    <a:pt x="1688112" y="45264"/>
                    <a:pt x="1688112" y="61602"/>
                  </a:cubicBezTo>
                  <a:lnTo>
                    <a:pt x="1688112" y="318949"/>
                  </a:lnTo>
                  <a:cubicBezTo>
                    <a:pt x="1688112" y="352971"/>
                    <a:pt x="1660532" y="380551"/>
                    <a:pt x="1626510" y="380551"/>
                  </a:cubicBezTo>
                  <a:lnTo>
                    <a:pt x="61602" y="380551"/>
                  </a:lnTo>
                  <a:cubicBezTo>
                    <a:pt x="27580" y="380551"/>
                    <a:pt x="0" y="352971"/>
                    <a:pt x="0" y="318949"/>
                  </a:cubicBezTo>
                  <a:lnTo>
                    <a:pt x="0" y="61602"/>
                  </a:lnTo>
                  <a:cubicBezTo>
                    <a:pt x="0" y="27580"/>
                    <a:pt x="27580" y="0"/>
                    <a:pt x="61602" y="0"/>
                  </a:cubicBezTo>
                  <a:close/>
                </a:path>
              </a:pathLst>
            </a:custGeom>
            <a:solidFill>
              <a:srgbClr val="CEE2FE">
                <a:alpha val="94902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688112" cy="4281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713319" y="6867638"/>
            <a:ext cx="6409549" cy="1444903"/>
            <a:chOff x="0" y="0"/>
            <a:chExt cx="1688112" cy="38055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688112" cy="380551"/>
            </a:xfrm>
            <a:custGeom>
              <a:avLst/>
              <a:gdLst/>
              <a:ahLst/>
              <a:cxnLst/>
              <a:rect l="l" t="t" r="r" b="b"/>
              <a:pathLst>
                <a:path w="1688112" h="380551">
                  <a:moveTo>
                    <a:pt x="61602" y="0"/>
                  </a:moveTo>
                  <a:lnTo>
                    <a:pt x="1626510" y="0"/>
                  </a:lnTo>
                  <a:cubicBezTo>
                    <a:pt x="1642848" y="0"/>
                    <a:pt x="1658517" y="6490"/>
                    <a:pt x="1670069" y="18043"/>
                  </a:cubicBezTo>
                  <a:cubicBezTo>
                    <a:pt x="1681622" y="29595"/>
                    <a:pt x="1688112" y="45264"/>
                    <a:pt x="1688112" y="61602"/>
                  </a:cubicBezTo>
                  <a:lnTo>
                    <a:pt x="1688112" y="318949"/>
                  </a:lnTo>
                  <a:cubicBezTo>
                    <a:pt x="1688112" y="352971"/>
                    <a:pt x="1660532" y="380551"/>
                    <a:pt x="1626510" y="380551"/>
                  </a:cubicBezTo>
                  <a:lnTo>
                    <a:pt x="61602" y="380551"/>
                  </a:lnTo>
                  <a:cubicBezTo>
                    <a:pt x="27580" y="380551"/>
                    <a:pt x="0" y="352971"/>
                    <a:pt x="0" y="318949"/>
                  </a:cubicBezTo>
                  <a:lnTo>
                    <a:pt x="0" y="61602"/>
                  </a:lnTo>
                  <a:cubicBezTo>
                    <a:pt x="0" y="27580"/>
                    <a:pt x="27580" y="0"/>
                    <a:pt x="61602" y="0"/>
                  </a:cubicBezTo>
                  <a:close/>
                </a:path>
              </a:pathLst>
            </a:custGeom>
            <a:solidFill>
              <a:srgbClr val="CBFDFF">
                <a:alpha val="94902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688112" cy="4281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920259" y="8516914"/>
            <a:ext cx="6409549" cy="1444903"/>
            <a:chOff x="0" y="0"/>
            <a:chExt cx="1688112" cy="38055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88112" cy="380551"/>
            </a:xfrm>
            <a:custGeom>
              <a:avLst/>
              <a:gdLst/>
              <a:ahLst/>
              <a:cxnLst/>
              <a:rect l="l" t="t" r="r" b="b"/>
              <a:pathLst>
                <a:path w="1688112" h="380551">
                  <a:moveTo>
                    <a:pt x="61602" y="0"/>
                  </a:moveTo>
                  <a:lnTo>
                    <a:pt x="1626510" y="0"/>
                  </a:lnTo>
                  <a:cubicBezTo>
                    <a:pt x="1642848" y="0"/>
                    <a:pt x="1658517" y="6490"/>
                    <a:pt x="1670069" y="18043"/>
                  </a:cubicBezTo>
                  <a:cubicBezTo>
                    <a:pt x="1681622" y="29595"/>
                    <a:pt x="1688112" y="45264"/>
                    <a:pt x="1688112" y="61602"/>
                  </a:cubicBezTo>
                  <a:lnTo>
                    <a:pt x="1688112" y="318949"/>
                  </a:lnTo>
                  <a:cubicBezTo>
                    <a:pt x="1688112" y="352971"/>
                    <a:pt x="1660532" y="380551"/>
                    <a:pt x="1626510" y="380551"/>
                  </a:cubicBezTo>
                  <a:lnTo>
                    <a:pt x="61602" y="380551"/>
                  </a:lnTo>
                  <a:cubicBezTo>
                    <a:pt x="27580" y="380551"/>
                    <a:pt x="0" y="352971"/>
                    <a:pt x="0" y="318949"/>
                  </a:cubicBezTo>
                  <a:lnTo>
                    <a:pt x="0" y="61602"/>
                  </a:lnTo>
                  <a:cubicBezTo>
                    <a:pt x="0" y="27580"/>
                    <a:pt x="27580" y="0"/>
                    <a:pt x="61602" y="0"/>
                  </a:cubicBezTo>
                  <a:close/>
                </a:path>
              </a:pathLst>
            </a:custGeom>
            <a:solidFill>
              <a:srgbClr val="E0E0E0">
                <a:alpha val="94902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1688112" cy="4281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713320" y="8511765"/>
            <a:ext cx="6409549" cy="1444903"/>
            <a:chOff x="0" y="0"/>
            <a:chExt cx="1688112" cy="38055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688112" cy="380551"/>
            </a:xfrm>
            <a:custGeom>
              <a:avLst/>
              <a:gdLst/>
              <a:ahLst/>
              <a:cxnLst/>
              <a:rect l="l" t="t" r="r" b="b"/>
              <a:pathLst>
                <a:path w="1688112" h="380551">
                  <a:moveTo>
                    <a:pt x="61602" y="0"/>
                  </a:moveTo>
                  <a:lnTo>
                    <a:pt x="1626510" y="0"/>
                  </a:lnTo>
                  <a:cubicBezTo>
                    <a:pt x="1642848" y="0"/>
                    <a:pt x="1658517" y="6490"/>
                    <a:pt x="1670069" y="18043"/>
                  </a:cubicBezTo>
                  <a:cubicBezTo>
                    <a:pt x="1681622" y="29595"/>
                    <a:pt x="1688112" y="45264"/>
                    <a:pt x="1688112" y="61602"/>
                  </a:cubicBezTo>
                  <a:lnTo>
                    <a:pt x="1688112" y="318949"/>
                  </a:lnTo>
                  <a:cubicBezTo>
                    <a:pt x="1688112" y="352971"/>
                    <a:pt x="1660532" y="380551"/>
                    <a:pt x="1626510" y="380551"/>
                  </a:cubicBezTo>
                  <a:lnTo>
                    <a:pt x="61602" y="380551"/>
                  </a:lnTo>
                  <a:cubicBezTo>
                    <a:pt x="27580" y="380551"/>
                    <a:pt x="0" y="352971"/>
                    <a:pt x="0" y="318949"/>
                  </a:cubicBezTo>
                  <a:lnTo>
                    <a:pt x="0" y="61602"/>
                  </a:lnTo>
                  <a:cubicBezTo>
                    <a:pt x="0" y="27580"/>
                    <a:pt x="27580" y="0"/>
                    <a:pt x="61602" y="0"/>
                  </a:cubicBezTo>
                  <a:close/>
                </a:path>
              </a:pathLst>
            </a:custGeom>
            <a:solidFill>
              <a:srgbClr val="E0E0E0">
                <a:alpha val="94902"/>
              </a:srgbClr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1688112" cy="4281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249109" y="2091519"/>
            <a:ext cx="6409549" cy="1155558"/>
            <a:chOff x="0" y="0"/>
            <a:chExt cx="1688112" cy="30434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688112" cy="304345"/>
            </a:xfrm>
            <a:custGeom>
              <a:avLst/>
              <a:gdLst/>
              <a:ahLst/>
              <a:cxnLst/>
              <a:rect l="l" t="t" r="r" b="b"/>
              <a:pathLst>
                <a:path w="1688112" h="304345">
                  <a:moveTo>
                    <a:pt x="61602" y="0"/>
                  </a:moveTo>
                  <a:lnTo>
                    <a:pt x="1626510" y="0"/>
                  </a:lnTo>
                  <a:cubicBezTo>
                    <a:pt x="1642848" y="0"/>
                    <a:pt x="1658517" y="6490"/>
                    <a:pt x="1670069" y="18043"/>
                  </a:cubicBezTo>
                  <a:cubicBezTo>
                    <a:pt x="1681622" y="29595"/>
                    <a:pt x="1688112" y="45264"/>
                    <a:pt x="1688112" y="61602"/>
                  </a:cubicBezTo>
                  <a:lnTo>
                    <a:pt x="1688112" y="242743"/>
                  </a:lnTo>
                  <a:cubicBezTo>
                    <a:pt x="1688112" y="276765"/>
                    <a:pt x="1660532" y="304345"/>
                    <a:pt x="1626510" y="304345"/>
                  </a:cubicBezTo>
                  <a:lnTo>
                    <a:pt x="61602" y="304345"/>
                  </a:lnTo>
                  <a:cubicBezTo>
                    <a:pt x="27580" y="304345"/>
                    <a:pt x="0" y="276765"/>
                    <a:pt x="0" y="242743"/>
                  </a:cubicBezTo>
                  <a:lnTo>
                    <a:pt x="0" y="61602"/>
                  </a:lnTo>
                  <a:cubicBezTo>
                    <a:pt x="0" y="27580"/>
                    <a:pt x="27580" y="0"/>
                    <a:pt x="61602" y="0"/>
                  </a:cubicBezTo>
                  <a:close/>
                </a:path>
              </a:pathLst>
            </a:custGeom>
            <a:solidFill>
              <a:srgbClr val="E0E0E0">
                <a:alpha val="94902"/>
              </a:srgbClr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1688112" cy="3519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7249109" y="3736669"/>
            <a:ext cx="6409549" cy="1155558"/>
            <a:chOff x="0" y="0"/>
            <a:chExt cx="1688112" cy="30434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688112" cy="304345"/>
            </a:xfrm>
            <a:custGeom>
              <a:avLst/>
              <a:gdLst/>
              <a:ahLst/>
              <a:cxnLst/>
              <a:rect l="l" t="t" r="r" b="b"/>
              <a:pathLst>
                <a:path w="1688112" h="304345">
                  <a:moveTo>
                    <a:pt x="61602" y="0"/>
                  </a:moveTo>
                  <a:lnTo>
                    <a:pt x="1626510" y="0"/>
                  </a:lnTo>
                  <a:cubicBezTo>
                    <a:pt x="1642848" y="0"/>
                    <a:pt x="1658517" y="6490"/>
                    <a:pt x="1670069" y="18043"/>
                  </a:cubicBezTo>
                  <a:cubicBezTo>
                    <a:pt x="1681622" y="29595"/>
                    <a:pt x="1688112" y="45264"/>
                    <a:pt x="1688112" y="61602"/>
                  </a:cubicBezTo>
                  <a:lnTo>
                    <a:pt x="1688112" y="242743"/>
                  </a:lnTo>
                  <a:cubicBezTo>
                    <a:pt x="1688112" y="276765"/>
                    <a:pt x="1660532" y="304345"/>
                    <a:pt x="1626510" y="304345"/>
                  </a:cubicBezTo>
                  <a:lnTo>
                    <a:pt x="61602" y="304345"/>
                  </a:lnTo>
                  <a:cubicBezTo>
                    <a:pt x="27580" y="304345"/>
                    <a:pt x="0" y="276765"/>
                    <a:pt x="0" y="242743"/>
                  </a:cubicBezTo>
                  <a:lnTo>
                    <a:pt x="0" y="61602"/>
                  </a:lnTo>
                  <a:cubicBezTo>
                    <a:pt x="0" y="27580"/>
                    <a:pt x="27580" y="0"/>
                    <a:pt x="61602" y="0"/>
                  </a:cubicBezTo>
                  <a:close/>
                </a:path>
              </a:pathLst>
            </a:custGeom>
            <a:solidFill>
              <a:srgbClr val="E0E0E0">
                <a:alpha val="94902"/>
              </a:srgbClr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47625"/>
              <a:ext cx="1688112" cy="3519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7249109" y="5376848"/>
            <a:ext cx="6409549" cy="1155558"/>
            <a:chOff x="0" y="0"/>
            <a:chExt cx="1688112" cy="30434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88112" cy="304345"/>
            </a:xfrm>
            <a:custGeom>
              <a:avLst/>
              <a:gdLst/>
              <a:ahLst/>
              <a:cxnLst/>
              <a:rect l="l" t="t" r="r" b="b"/>
              <a:pathLst>
                <a:path w="1688112" h="304345">
                  <a:moveTo>
                    <a:pt x="61602" y="0"/>
                  </a:moveTo>
                  <a:lnTo>
                    <a:pt x="1626510" y="0"/>
                  </a:lnTo>
                  <a:cubicBezTo>
                    <a:pt x="1642848" y="0"/>
                    <a:pt x="1658517" y="6490"/>
                    <a:pt x="1670069" y="18043"/>
                  </a:cubicBezTo>
                  <a:cubicBezTo>
                    <a:pt x="1681622" y="29595"/>
                    <a:pt x="1688112" y="45264"/>
                    <a:pt x="1688112" y="61602"/>
                  </a:cubicBezTo>
                  <a:lnTo>
                    <a:pt x="1688112" y="242743"/>
                  </a:lnTo>
                  <a:cubicBezTo>
                    <a:pt x="1688112" y="276765"/>
                    <a:pt x="1660532" y="304345"/>
                    <a:pt x="1626510" y="304345"/>
                  </a:cubicBezTo>
                  <a:lnTo>
                    <a:pt x="61602" y="304345"/>
                  </a:lnTo>
                  <a:cubicBezTo>
                    <a:pt x="27580" y="304345"/>
                    <a:pt x="0" y="276765"/>
                    <a:pt x="0" y="242743"/>
                  </a:cubicBezTo>
                  <a:lnTo>
                    <a:pt x="0" y="61602"/>
                  </a:lnTo>
                  <a:cubicBezTo>
                    <a:pt x="0" y="27580"/>
                    <a:pt x="27580" y="0"/>
                    <a:pt x="61602" y="0"/>
                  </a:cubicBezTo>
                  <a:close/>
                </a:path>
              </a:pathLst>
            </a:custGeom>
            <a:solidFill>
              <a:srgbClr val="E0E0E0">
                <a:alpha val="94902"/>
              </a:srgb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47625"/>
              <a:ext cx="1688112" cy="3519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41322" y="7366687"/>
            <a:ext cx="2517470" cy="800982"/>
            <a:chOff x="0" y="0"/>
            <a:chExt cx="663037" cy="210958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63037" cy="210958"/>
            </a:xfrm>
            <a:custGeom>
              <a:avLst/>
              <a:gdLst/>
              <a:ahLst/>
              <a:cxnLst/>
              <a:rect l="l" t="t" r="r" b="b"/>
              <a:pathLst>
                <a:path w="663037" h="210958">
                  <a:moveTo>
                    <a:pt x="0" y="0"/>
                  </a:moveTo>
                  <a:lnTo>
                    <a:pt x="663037" y="0"/>
                  </a:lnTo>
                  <a:lnTo>
                    <a:pt x="663037" y="210958"/>
                  </a:lnTo>
                  <a:lnTo>
                    <a:pt x="0" y="210958"/>
                  </a:lnTo>
                  <a:close/>
                </a:path>
              </a:pathLst>
            </a:custGeom>
            <a:solidFill>
              <a:srgbClr val="FFE88D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47625"/>
              <a:ext cx="663037" cy="258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78741" y="-103187"/>
            <a:ext cx="697079" cy="1166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ru-RU" sz="6500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6</a:t>
            </a:r>
            <a:endParaRPr lang="en-US" sz="6500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4075986" y="7088182"/>
            <a:ext cx="6098092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имущество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по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среднегодовой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стоимости</a:t>
            </a:r>
            <a:endParaRPr lang="en-US" sz="3000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0797544" y="7051661"/>
            <a:ext cx="6098092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имущество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по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кадастровой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стоимости</a:t>
            </a:r>
            <a:endParaRPr lang="en-US" sz="3000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4113986" y="8677390"/>
            <a:ext cx="6098092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декларация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за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202</a:t>
            </a:r>
            <a:r>
              <a:rPr lang="ru-RU" sz="30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5</a:t>
            </a:r>
            <a:r>
              <a:rPr lang="en-US" sz="30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год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уведомление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не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представляется</a:t>
            </a:r>
            <a:endParaRPr lang="en-US" sz="3000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0893946" y="8677390"/>
            <a:ext cx="6098092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уведомление</a:t>
            </a:r>
            <a:r>
              <a:rPr lang="en-US" sz="3000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за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4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квартал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202</a:t>
            </a:r>
            <a:r>
              <a:rPr lang="ru-RU" sz="30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5</a:t>
            </a:r>
            <a:r>
              <a:rPr lang="en-US" sz="30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года</a:t>
            </a:r>
            <a:endParaRPr lang="en-US" sz="3000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641322" y="7486191"/>
            <a:ext cx="2517470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25.02.202</a:t>
            </a:r>
            <a:r>
              <a:rPr lang="ru-RU" sz="2999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6</a:t>
            </a:r>
            <a:endParaRPr lang="en-US" sz="2999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43" name="Group 43"/>
          <p:cNvGrpSpPr/>
          <p:nvPr/>
        </p:nvGrpSpPr>
        <p:grpSpPr>
          <a:xfrm>
            <a:off x="641322" y="2268807"/>
            <a:ext cx="2517470" cy="800982"/>
            <a:chOff x="0" y="0"/>
            <a:chExt cx="663037" cy="210958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663037" cy="210958"/>
            </a:xfrm>
            <a:custGeom>
              <a:avLst/>
              <a:gdLst/>
              <a:ahLst/>
              <a:cxnLst/>
              <a:rect l="l" t="t" r="r" b="b"/>
              <a:pathLst>
                <a:path w="663037" h="210958">
                  <a:moveTo>
                    <a:pt x="0" y="0"/>
                  </a:moveTo>
                  <a:lnTo>
                    <a:pt x="663037" y="0"/>
                  </a:lnTo>
                  <a:lnTo>
                    <a:pt x="663037" y="210958"/>
                  </a:lnTo>
                  <a:lnTo>
                    <a:pt x="0" y="210958"/>
                  </a:lnTo>
                  <a:close/>
                </a:path>
              </a:pathLst>
            </a:custGeom>
            <a:solidFill>
              <a:srgbClr val="FFE88D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0" y="-47625"/>
              <a:ext cx="663037" cy="258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641322" y="2388310"/>
            <a:ext cx="2517470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25.04.2025</a:t>
            </a:r>
          </a:p>
        </p:txBody>
      </p:sp>
      <p:grpSp>
        <p:nvGrpSpPr>
          <p:cNvPr id="47" name="Group 47"/>
          <p:cNvGrpSpPr/>
          <p:nvPr/>
        </p:nvGrpSpPr>
        <p:grpSpPr>
          <a:xfrm>
            <a:off x="641322" y="3913957"/>
            <a:ext cx="2517470" cy="800982"/>
            <a:chOff x="0" y="0"/>
            <a:chExt cx="663037" cy="210958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663037" cy="210958"/>
            </a:xfrm>
            <a:custGeom>
              <a:avLst/>
              <a:gdLst/>
              <a:ahLst/>
              <a:cxnLst/>
              <a:rect l="l" t="t" r="r" b="b"/>
              <a:pathLst>
                <a:path w="663037" h="210958">
                  <a:moveTo>
                    <a:pt x="0" y="0"/>
                  </a:moveTo>
                  <a:lnTo>
                    <a:pt x="663037" y="0"/>
                  </a:lnTo>
                  <a:lnTo>
                    <a:pt x="663037" y="210958"/>
                  </a:lnTo>
                  <a:lnTo>
                    <a:pt x="0" y="210958"/>
                  </a:lnTo>
                  <a:close/>
                </a:path>
              </a:pathLst>
            </a:custGeom>
            <a:solidFill>
              <a:srgbClr val="FFE88D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663037" cy="258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641322" y="4033461"/>
            <a:ext cx="2517470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25.07.2025</a:t>
            </a:r>
          </a:p>
        </p:txBody>
      </p:sp>
      <p:grpSp>
        <p:nvGrpSpPr>
          <p:cNvPr id="51" name="Group 51"/>
          <p:cNvGrpSpPr/>
          <p:nvPr/>
        </p:nvGrpSpPr>
        <p:grpSpPr>
          <a:xfrm>
            <a:off x="641322" y="5554136"/>
            <a:ext cx="2517470" cy="800982"/>
            <a:chOff x="0" y="0"/>
            <a:chExt cx="663037" cy="210958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663037" cy="210958"/>
            </a:xfrm>
            <a:custGeom>
              <a:avLst/>
              <a:gdLst/>
              <a:ahLst/>
              <a:cxnLst/>
              <a:rect l="l" t="t" r="r" b="b"/>
              <a:pathLst>
                <a:path w="663037" h="210958">
                  <a:moveTo>
                    <a:pt x="0" y="0"/>
                  </a:moveTo>
                  <a:lnTo>
                    <a:pt x="663037" y="0"/>
                  </a:lnTo>
                  <a:lnTo>
                    <a:pt x="663037" y="210958"/>
                  </a:lnTo>
                  <a:lnTo>
                    <a:pt x="0" y="210958"/>
                  </a:lnTo>
                  <a:close/>
                </a:path>
              </a:pathLst>
            </a:custGeom>
            <a:solidFill>
              <a:srgbClr val="FFE88D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47625"/>
              <a:ext cx="663037" cy="258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4" name="TextBox 54"/>
          <p:cNvSpPr txBox="1"/>
          <p:nvPr/>
        </p:nvSpPr>
        <p:spPr>
          <a:xfrm>
            <a:off x="641322" y="5673640"/>
            <a:ext cx="2517470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27.10.2025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7404838" y="2104077"/>
            <a:ext cx="6098092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уведомление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за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1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квартал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2025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года</a:t>
            </a:r>
            <a:endParaRPr lang="en-US" sz="3000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7404838" y="3752473"/>
            <a:ext cx="6098092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уведомление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за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2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квартал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2025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года</a:t>
            </a:r>
            <a:endParaRPr lang="en-US" sz="3000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7404838" y="5392652"/>
            <a:ext cx="6098092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уведомление за 3 квартал 2025 года</a:t>
            </a:r>
          </a:p>
        </p:txBody>
      </p:sp>
      <p:sp>
        <p:nvSpPr>
          <p:cNvPr id="63" name="AutoShape 63"/>
          <p:cNvSpPr/>
          <p:nvPr/>
        </p:nvSpPr>
        <p:spPr>
          <a:xfrm>
            <a:off x="3158792" y="2669298"/>
            <a:ext cx="4090317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4" name="AutoShape 64"/>
          <p:cNvSpPr/>
          <p:nvPr/>
        </p:nvSpPr>
        <p:spPr>
          <a:xfrm flipV="1">
            <a:off x="3158792" y="4305300"/>
            <a:ext cx="4090317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5" name="AutoShape 65"/>
          <p:cNvSpPr/>
          <p:nvPr/>
        </p:nvSpPr>
        <p:spPr>
          <a:xfrm flipV="1">
            <a:off x="3158792" y="5954627"/>
            <a:ext cx="4090317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8" name="AutoShape 65"/>
          <p:cNvSpPr/>
          <p:nvPr/>
        </p:nvSpPr>
        <p:spPr>
          <a:xfrm flipV="1">
            <a:off x="3158793" y="7734300"/>
            <a:ext cx="761466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292838" y="1910171"/>
            <a:ext cx="1601933" cy="6466659"/>
            <a:chOff x="0" y="0"/>
            <a:chExt cx="421908" cy="17031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908" cy="1703153"/>
            </a:xfrm>
            <a:custGeom>
              <a:avLst/>
              <a:gdLst/>
              <a:ahLst/>
              <a:cxnLst/>
              <a:rect l="l" t="t" r="r" b="b"/>
              <a:pathLst>
                <a:path w="421908" h="1703153">
                  <a:moveTo>
                    <a:pt x="210954" y="0"/>
                  </a:moveTo>
                  <a:lnTo>
                    <a:pt x="210954" y="0"/>
                  </a:lnTo>
                  <a:cubicBezTo>
                    <a:pt x="266903" y="0"/>
                    <a:pt x="320560" y="22225"/>
                    <a:pt x="360121" y="61787"/>
                  </a:cubicBezTo>
                  <a:cubicBezTo>
                    <a:pt x="399683" y="101349"/>
                    <a:pt x="421908" y="155006"/>
                    <a:pt x="421908" y="210954"/>
                  </a:cubicBezTo>
                  <a:lnTo>
                    <a:pt x="421908" y="1492199"/>
                  </a:lnTo>
                  <a:cubicBezTo>
                    <a:pt x="421908" y="1548147"/>
                    <a:pt x="399683" y="1601804"/>
                    <a:pt x="360121" y="1641366"/>
                  </a:cubicBezTo>
                  <a:cubicBezTo>
                    <a:pt x="320560" y="1680928"/>
                    <a:pt x="266903" y="1703153"/>
                    <a:pt x="210954" y="1703153"/>
                  </a:cubicBezTo>
                  <a:lnTo>
                    <a:pt x="210954" y="1703153"/>
                  </a:lnTo>
                  <a:cubicBezTo>
                    <a:pt x="155006" y="1703153"/>
                    <a:pt x="101349" y="1680928"/>
                    <a:pt x="61787" y="1641366"/>
                  </a:cubicBezTo>
                  <a:cubicBezTo>
                    <a:pt x="22225" y="1601804"/>
                    <a:pt x="0" y="1548147"/>
                    <a:pt x="0" y="1492199"/>
                  </a:cubicBezTo>
                  <a:lnTo>
                    <a:pt x="0" y="210954"/>
                  </a:lnTo>
                  <a:cubicBezTo>
                    <a:pt x="0" y="155006"/>
                    <a:pt x="22225" y="101349"/>
                    <a:pt x="61787" y="61787"/>
                  </a:cubicBezTo>
                  <a:cubicBezTo>
                    <a:pt x="101349" y="22225"/>
                    <a:pt x="155006" y="0"/>
                    <a:pt x="210954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21908" cy="1750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96113" y="74145"/>
            <a:ext cx="15495773" cy="1732077"/>
            <a:chOff x="0" y="0"/>
            <a:chExt cx="4081191" cy="4561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81191" cy="456185"/>
            </a:xfrm>
            <a:custGeom>
              <a:avLst/>
              <a:gdLst/>
              <a:ahLst/>
              <a:cxnLst/>
              <a:rect l="l" t="t" r="r" b="b"/>
              <a:pathLst>
                <a:path w="4081191" h="456185">
                  <a:moveTo>
                    <a:pt x="25480" y="0"/>
                  </a:moveTo>
                  <a:lnTo>
                    <a:pt x="4055711" y="0"/>
                  </a:lnTo>
                  <a:cubicBezTo>
                    <a:pt x="4062469" y="0"/>
                    <a:pt x="4068950" y="2685"/>
                    <a:pt x="4073728" y="7463"/>
                  </a:cubicBezTo>
                  <a:cubicBezTo>
                    <a:pt x="4078507" y="12242"/>
                    <a:pt x="4081191" y="18723"/>
                    <a:pt x="4081191" y="25480"/>
                  </a:cubicBezTo>
                  <a:lnTo>
                    <a:pt x="4081191" y="430704"/>
                  </a:lnTo>
                  <a:cubicBezTo>
                    <a:pt x="4081191" y="437462"/>
                    <a:pt x="4078507" y="443943"/>
                    <a:pt x="4073728" y="448722"/>
                  </a:cubicBezTo>
                  <a:cubicBezTo>
                    <a:pt x="4068950" y="453500"/>
                    <a:pt x="4062469" y="456185"/>
                    <a:pt x="4055711" y="456185"/>
                  </a:cubicBezTo>
                  <a:lnTo>
                    <a:pt x="25480" y="456185"/>
                  </a:lnTo>
                  <a:cubicBezTo>
                    <a:pt x="18723" y="456185"/>
                    <a:pt x="12242" y="453500"/>
                    <a:pt x="7463" y="448722"/>
                  </a:cubicBezTo>
                  <a:cubicBezTo>
                    <a:pt x="2685" y="443943"/>
                    <a:pt x="0" y="437462"/>
                    <a:pt x="0" y="430704"/>
                  </a:cubicBezTo>
                  <a:lnTo>
                    <a:pt x="0" y="25480"/>
                  </a:lnTo>
                  <a:cubicBezTo>
                    <a:pt x="0" y="18723"/>
                    <a:pt x="2685" y="12242"/>
                    <a:pt x="7463" y="7463"/>
                  </a:cubicBezTo>
                  <a:cubicBezTo>
                    <a:pt x="12242" y="2685"/>
                    <a:pt x="18723" y="0"/>
                    <a:pt x="25480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081191" cy="50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0"/>
            <a:ext cx="854561" cy="1028700"/>
            <a:chOff x="0" y="0"/>
            <a:chExt cx="225070" cy="2709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5070" cy="270933"/>
            </a:xfrm>
            <a:custGeom>
              <a:avLst/>
              <a:gdLst/>
              <a:ahLst/>
              <a:cxnLst/>
              <a:rect l="l" t="t" r="r" b="b"/>
              <a:pathLst>
                <a:path w="225070" h="270933">
                  <a:moveTo>
                    <a:pt x="0" y="0"/>
                  </a:moveTo>
                  <a:lnTo>
                    <a:pt x="225070" y="0"/>
                  </a:lnTo>
                  <a:lnTo>
                    <a:pt x="225070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FFA0A0">
                    <a:alpha val="100000"/>
                  </a:srgbClr>
                </a:gs>
                <a:gs pos="100000">
                  <a:srgbClr val="EF000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25070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71464" y="3236657"/>
            <a:ext cx="6786654" cy="3813685"/>
          </a:xfrm>
          <a:custGeom>
            <a:avLst/>
            <a:gdLst/>
            <a:ahLst/>
            <a:cxnLst/>
            <a:rect l="l" t="t" r="r" b="b"/>
            <a:pathLst>
              <a:path w="6786654" h="3813685">
                <a:moveTo>
                  <a:pt x="0" y="0"/>
                </a:moveTo>
                <a:lnTo>
                  <a:pt x="6786654" y="0"/>
                </a:lnTo>
                <a:lnTo>
                  <a:pt x="6786654" y="3813686"/>
                </a:lnTo>
                <a:lnTo>
                  <a:pt x="0" y="38136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396113" y="101056"/>
            <a:ext cx="15495773" cy="1526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b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Личный кабинет налогоплательщика</a:t>
            </a:r>
          </a:p>
          <a:p>
            <a:pPr algn="ctr">
              <a:lnSpc>
                <a:spcPts val="6160"/>
              </a:lnSpc>
            </a:pPr>
            <a:r>
              <a:rPr lang="en-US" sz="4400" b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физического лица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741" y="-103187"/>
            <a:ext cx="697079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ru-RU" sz="6500" dirty="0" smtClean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7</a:t>
            </a:r>
            <a:endParaRPr lang="en-US" sz="6500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6533774" y="2161970"/>
            <a:ext cx="10725526" cy="7096330"/>
            <a:chOff x="0" y="0"/>
            <a:chExt cx="2824830" cy="186899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824830" cy="1868992"/>
            </a:xfrm>
            <a:custGeom>
              <a:avLst/>
              <a:gdLst/>
              <a:ahLst/>
              <a:cxnLst/>
              <a:rect l="l" t="t" r="r" b="b"/>
              <a:pathLst>
                <a:path w="2824830" h="1868992">
                  <a:moveTo>
                    <a:pt x="36813" y="0"/>
                  </a:moveTo>
                  <a:lnTo>
                    <a:pt x="2788017" y="0"/>
                  </a:lnTo>
                  <a:cubicBezTo>
                    <a:pt x="2808348" y="0"/>
                    <a:pt x="2824830" y="16482"/>
                    <a:pt x="2824830" y="36813"/>
                  </a:cubicBezTo>
                  <a:lnTo>
                    <a:pt x="2824830" y="1832179"/>
                  </a:lnTo>
                  <a:cubicBezTo>
                    <a:pt x="2824830" y="1841943"/>
                    <a:pt x="2820951" y="1851306"/>
                    <a:pt x="2814048" y="1858210"/>
                  </a:cubicBezTo>
                  <a:cubicBezTo>
                    <a:pt x="2807144" y="1865114"/>
                    <a:pt x="2797780" y="1868992"/>
                    <a:pt x="2788017" y="1868992"/>
                  </a:cubicBezTo>
                  <a:lnTo>
                    <a:pt x="36813" y="1868992"/>
                  </a:lnTo>
                  <a:cubicBezTo>
                    <a:pt x="16482" y="1868992"/>
                    <a:pt x="0" y="1852511"/>
                    <a:pt x="0" y="1832179"/>
                  </a:cubicBezTo>
                  <a:lnTo>
                    <a:pt x="0" y="36813"/>
                  </a:lnTo>
                  <a:cubicBezTo>
                    <a:pt x="0" y="16482"/>
                    <a:pt x="16482" y="0"/>
                    <a:pt x="36813" y="0"/>
                  </a:cubicBez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2824830" cy="1916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958118" y="2398610"/>
            <a:ext cx="9876838" cy="6283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помощью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сервиса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«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Личный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кабинет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налогоплательщика</a:t>
            </a:r>
            <a:r>
              <a:rPr lang="ru-RU" sz="25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для  </a:t>
            </a:r>
            <a:r>
              <a:rPr lang="en-US" sz="25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физическ</a:t>
            </a:r>
            <a:r>
              <a:rPr lang="ru-RU" sz="25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их</a:t>
            </a:r>
            <a:r>
              <a:rPr lang="en-US" sz="25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лиц</a:t>
            </a:r>
            <a:r>
              <a:rPr lang="en-US" sz="25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» </a:t>
            </a:r>
            <a:r>
              <a:rPr lang="en-US" sz="25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граждане</a:t>
            </a:r>
            <a:r>
              <a:rPr lang="en-US" sz="25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могут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:</a:t>
            </a:r>
          </a:p>
          <a:p>
            <a:pPr marL="539751" lvl="1" indent="-269876" algn="just">
              <a:lnSpc>
                <a:spcPts val="3500"/>
              </a:lnSpc>
              <a:buFont typeface="Arial"/>
              <a:buChar char="•"/>
            </a:pP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получать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актуальную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информацию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об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объектах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имущества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о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задолженности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перед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бюджетом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о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суммах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начисленных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и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уплаченных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налоговых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платежей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о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наличии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переплат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невыясненных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платежах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и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прочее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;</a:t>
            </a:r>
          </a:p>
          <a:p>
            <a:pPr marL="539751" lvl="1" indent="-269876" algn="just">
              <a:lnSpc>
                <a:spcPts val="3500"/>
              </a:lnSpc>
              <a:buFont typeface="Arial"/>
              <a:buChar char="•"/>
            </a:pP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получать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справку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о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состоянии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расчетов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по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налогам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сборам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пеням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штрафам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процентам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;</a:t>
            </a:r>
          </a:p>
          <a:p>
            <a:pPr marL="539751" lvl="1" indent="-269876" algn="just">
              <a:lnSpc>
                <a:spcPts val="3500"/>
              </a:lnSpc>
              <a:buFont typeface="Arial"/>
              <a:buChar char="•"/>
            </a:pP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получать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справку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об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исполнении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обязанности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по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уплате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налогов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сборов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пеней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штрафов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процентов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;</a:t>
            </a:r>
          </a:p>
          <a:p>
            <a:pPr marL="539751" lvl="1" indent="-269876" algn="just">
              <a:lnSpc>
                <a:spcPts val="3500"/>
              </a:lnSpc>
              <a:buFont typeface="Arial"/>
              <a:buChar char="•"/>
            </a:pP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направлять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в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налоговый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орган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обращения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заявления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а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также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оплачивать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налоги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в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режиме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онлайн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;</a:t>
            </a:r>
          </a:p>
          <a:p>
            <a:pPr marL="539751" lvl="1" indent="-269876" algn="just">
              <a:lnSpc>
                <a:spcPts val="3500"/>
              </a:lnSpc>
              <a:spcBef>
                <a:spcPct val="0"/>
              </a:spcBef>
              <a:buFont typeface="Arial"/>
              <a:buChar char="•"/>
            </a:pP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отслеживать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статус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обработки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заявления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и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ответа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налогового органа</a:t>
            </a:r>
            <a:r>
              <a:rPr lang="en-US" sz="25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 lang="en-US" sz="2500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622550" y="5143500"/>
            <a:ext cx="5245100" cy="1332778"/>
            <a:chOff x="0" y="0"/>
            <a:chExt cx="1381426" cy="3510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81426" cy="351020"/>
            </a:xfrm>
            <a:custGeom>
              <a:avLst/>
              <a:gdLst/>
              <a:ahLst/>
              <a:cxnLst/>
              <a:rect l="l" t="t" r="r" b="b"/>
              <a:pathLst>
                <a:path w="1381426" h="351020">
                  <a:moveTo>
                    <a:pt x="75277" y="0"/>
                  </a:moveTo>
                  <a:lnTo>
                    <a:pt x="1306148" y="0"/>
                  </a:lnTo>
                  <a:cubicBezTo>
                    <a:pt x="1326113" y="0"/>
                    <a:pt x="1345260" y="7931"/>
                    <a:pt x="1359377" y="22048"/>
                  </a:cubicBezTo>
                  <a:cubicBezTo>
                    <a:pt x="1373495" y="36166"/>
                    <a:pt x="1381426" y="55313"/>
                    <a:pt x="1381426" y="75277"/>
                  </a:cubicBezTo>
                  <a:lnTo>
                    <a:pt x="1381426" y="275742"/>
                  </a:lnTo>
                  <a:cubicBezTo>
                    <a:pt x="1381426" y="295707"/>
                    <a:pt x="1373495" y="314854"/>
                    <a:pt x="1359377" y="328971"/>
                  </a:cubicBezTo>
                  <a:cubicBezTo>
                    <a:pt x="1345260" y="343089"/>
                    <a:pt x="1326113" y="351020"/>
                    <a:pt x="1306148" y="351020"/>
                  </a:cubicBezTo>
                  <a:lnTo>
                    <a:pt x="75277" y="351020"/>
                  </a:lnTo>
                  <a:cubicBezTo>
                    <a:pt x="55313" y="351020"/>
                    <a:pt x="36166" y="343089"/>
                    <a:pt x="22048" y="328971"/>
                  </a:cubicBezTo>
                  <a:cubicBezTo>
                    <a:pt x="7931" y="314854"/>
                    <a:pt x="0" y="295707"/>
                    <a:pt x="0" y="275742"/>
                  </a:cubicBezTo>
                  <a:lnTo>
                    <a:pt x="0" y="75277"/>
                  </a:lnTo>
                  <a:cubicBezTo>
                    <a:pt x="0" y="55313"/>
                    <a:pt x="7931" y="36166"/>
                    <a:pt x="22048" y="22048"/>
                  </a:cubicBezTo>
                  <a:cubicBezTo>
                    <a:pt x="36166" y="7931"/>
                    <a:pt x="55313" y="0"/>
                    <a:pt x="75277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381426" cy="398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728950" y="5143500"/>
            <a:ext cx="5118100" cy="1332778"/>
            <a:chOff x="0" y="0"/>
            <a:chExt cx="1347977" cy="3510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47977" cy="351020"/>
            </a:xfrm>
            <a:custGeom>
              <a:avLst/>
              <a:gdLst/>
              <a:ahLst/>
              <a:cxnLst/>
              <a:rect l="l" t="t" r="r" b="b"/>
              <a:pathLst>
                <a:path w="1347977" h="351020">
                  <a:moveTo>
                    <a:pt x="77145" y="0"/>
                  </a:moveTo>
                  <a:lnTo>
                    <a:pt x="1270832" y="0"/>
                  </a:lnTo>
                  <a:cubicBezTo>
                    <a:pt x="1291292" y="0"/>
                    <a:pt x="1310914" y="8128"/>
                    <a:pt x="1325382" y="22595"/>
                  </a:cubicBezTo>
                  <a:cubicBezTo>
                    <a:pt x="1339849" y="37063"/>
                    <a:pt x="1347977" y="56685"/>
                    <a:pt x="1347977" y="77145"/>
                  </a:cubicBezTo>
                  <a:lnTo>
                    <a:pt x="1347977" y="273874"/>
                  </a:lnTo>
                  <a:cubicBezTo>
                    <a:pt x="1347977" y="316480"/>
                    <a:pt x="1313438" y="351020"/>
                    <a:pt x="1270832" y="351020"/>
                  </a:cubicBezTo>
                  <a:lnTo>
                    <a:pt x="77145" y="351020"/>
                  </a:lnTo>
                  <a:cubicBezTo>
                    <a:pt x="34539" y="351020"/>
                    <a:pt x="0" y="316480"/>
                    <a:pt x="0" y="273874"/>
                  </a:cubicBezTo>
                  <a:lnTo>
                    <a:pt x="0" y="77145"/>
                  </a:lnTo>
                  <a:cubicBezTo>
                    <a:pt x="0" y="34539"/>
                    <a:pt x="34539" y="0"/>
                    <a:pt x="77145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347977" cy="398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5395551"/>
            <a:ext cx="16230600" cy="752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b="1">
                <a:solidFill>
                  <a:srgbClr val="004AAD"/>
                </a:solidFill>
                <a:latin typeface="Lora Bold"/>
                <a:ea typeface="Lora Bold"/>
                <a:cs typeface="Lora Bold"/>
                <a:sym typeface="Lora Bold"/>
              </a:rPr>
              <a:t>Благодарим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702</Words>
  <Application>Microsoft Office PowerPoint</Application>
  <PresentationFormat>Произвольный</PresentationFormat>
  <Paragraphs>84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Cambria Math</vt:lpstr>
      <vt:lpstr>Arial</vt:lpstr>
      <vt:lpstr>Lora</vt:lpstr>
      <vt:lpstr>Lora Bold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«Налогообложение имущества юридических лиц за налоговый период 2024 года»</dc:title>
  <cp:lastModifiedBy>Хабаров Андрей Александрович</cp:lastModifiedBy>
  <cp:revision>40</cp:revision>
  <dcterms:created xsi:type="dcterms:W3CDTF">2006-08-16T00:00:00Z</dcterms:created>
  <dcterms:modified xsi:type="dcterms:W3CDTF">2025-03-25T13:21:48Z</dcterms:modified>
  <dc:identifier>DAGcwO9ct9U</dc:identifier>
</cp:coreProperties>
</file>